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7"/>
  </p:notesMasterIdLst>
  <p:sldIdLst>
    <p:sldId id="352" r:id="rId2"/>
    <p:sldId id="268" r:id="rId3"/>
    <p:sldId id="395" r:id="rId4"/>
    <p:sldId id="382" r:id="rId5"/>
    <p:sldId id="385" r:id="rId6"/>
    <p:sldId id="383" r:id="rId7"/>
    <p:sldId id="399" r:id="rId8"/>
    <p:sldId id="387" r:id="rId9"/>
    <p:sldId id="396" r:id="rId10"/>
    <p:sldId id="389" r:id="rId11"/>
    <p:sldId id="390" r:id="rId12"/>
    <p:sldId id="393" r:id="rId13"/>
    <p:sldId id="397" r:id="rId14"/>
    <p:sldId id="392" r:id="rId15"/>
    <p:sldId id="406" r:id="rId16"/>
    <p:sldId id="273" r:id="rId17"/>
    <p:sldId id="405" r:id="rId18"/>
    <p:sldId id="402" r:id="rId19"/>
    <p:sldId id="403" r:id="rId20"/>
    <p:sldId id="404" r:id="rId21"/>
    <p:sldId id="407" r:id="rId22"/>
    <p:sldId id="408" r:id="rId23"/>
    <p:sldId id="409" r:id="rId24"/>
    <p:sldId id="411" r:id="rId25"/>
    <p:sldId id="41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0F3"/>
    <a:srgbClr val="FF00FF"/>
    <a:srgbClr val="DBE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6370" autoAdjust="0"/>
  </p:normalViewPr>
  <p:slideViewPr>
    <p:cSldViewPr snapToGrid="0">
      <p:cViewPr varScale="1">
        <p:scale>
          <a:sx n="110" d="100"/>
          <a:sy n="110" d="100"/>
        </p:scale>
        <p:origin x="5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E025B-8BD3-438C-A188-C338714DA96D}" type="datetimeFigureOut">
              <a:rPr lang="en-US" smtClean="0"/>
              <a:t>11/2/2023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3757A-614C-4BDB-B3E6-99C8F0D2950D}" type="slidenum">
              <a:rPr lang="en-US" smtClean="0"/>
              <a:t>‹#›</a:t>
            </a:fld>
            <a:endParaRPr lang="en-US"/>
          </a:p>
        </p:txBody>
      </p:sp>
    </p:spTree>
    <p:extLst>
      <p:ext uri="{BB962C8B-B14F-4D97-AF65-F5344CB8AC3E}">
        <p14:creationId xmlns:p14="http://schemas.microsoft.com/office/powerpoint/2010/main" val="63598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69479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111075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66876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51411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55643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387032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C03A9690-E3D0-4BAB-882F-643A4F75CB50}" type="datetimeFigureOut">
              <a:rPr lang="en-US" smtClean="0"/>
              <a:t>11/2/2023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142127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C03A9690-E3D0-4BAB-882F-643A4F75CB50}" type="datetimeFigureOut">
              <a:rPr lang="en-US" smtClean="0"/>
              <a:t>11/2/2023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159634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C03A9690-E3D0-4BAB-882F-643A4F75CB50}" type="datetimeFigureOut">
              <a:rPr lang="en-US" smtClean="0"/>
              <a:t>11/2/2023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209161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3A9690-E3D0-4BAB-882F-643A4F75CB50}" type="datetimeFigureOut">
              <a:rPr lang="en-US" smtClean="0"/>
              <a:t>11/2/2023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295921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03A9690-E3D0-4BAB-882F-643A4F75CB50}" type="datetimeFigureOut">
              <a:rPr lang="en-US" smtClean="0"/>
              <a:t>11/2/2023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1019464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03A9690-E3D0-4BAB-882F-643A4F75CB50}" type="datetimeFigureOut">
              <a:rPr lang="en-US" smtClean="0"/>
              <a:t>11/2/2023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FD105DC-D2A9-41CE-BE63-FE18F24ED2EC}" type="slidenum">
              <a:rPr lang="en-US" smtClean="0"/>
              <a:t>‹#›</a:t>
            </a:fld>
            <a:endParaRPr lang="en-US"/>
          </a:p>
        </p:txBody>
      </p:sp>
    </p:spTree>
    <p:extLst>
      <p:ext uri="{BB962C8B-B14F-4D97-AF65-F5344CB8AC3E}">
        <p14:creationId xmlns:p14="http://schemas.microsoft.com/office/powerpoint/2010/main" val="59832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A9690-E3D0-4BAB-882F-643A4F75CB50}" type="datetimeFigureOut">
              <a:rPr lang="en-US" smtClean="0"/>
              <a:t>11/2/2023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105DC-D2A9-41CE-BE63-FE18F24ED2EC}" type="slidenum">
              <a:rPr lang="en-US" smtClean="0"/>
              <a:t>‹#›</a:t>
            </a:fld>
            <a:endParaRPr lang="en-US"/>
          </a:p>
        </p:txBody>
      </p:sp>
    </p:spTree>
    <p:extLst>
      <p:ext uri="{BB962C8B-B14F-4D97-AF65-F5344CB8AC3E}">
        <p14:creationId xmlns:p14="http://schemas.microsoft.com/office/powerpoint/2010/main" val="18688675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04E98C3-8783-423A-9386-0740A9339147}"/>
              </a:ext>
            </a:extLst>
          </p:cNvPr>
          <p:cNvSpPr txBox="1"/>
          <p:nvPr/>
        </p:nvSpPr>
        <p:spPr>
          <a:xfrm>
            <a:off x="1666844" y="136526"/>
            <a:ext cx="8821644" cy="307777"/>
          </a:xfrm>
          <a:prstGeom prst="rect">
            <a:avLst/>
          </a:prstGeom>
          <a:noFill/>
        </p:spPr>
        <p:txBody>
          <a:bodyPr wrap="square" rtlCol="0">
            <a:spAutoFit/>
          </a:bodyPr>
          <a:lstStyle/>
          <a:p>
            <a:pPr algn="ctr"/>
            <a:r>
              <a:rPr lang="ru-RU" sz="140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sp>
        <p:nvSpPr>
          <p:cNvPr id="25" name="Прямоугольник 24">
            <a:extLst>
              <a:ext uri="{FF2B5EF4-FFF2-40B4-BE49-F238E27FC236}">
                <a16:creationId xmlns:a16="http://schemas.microsoft.com/office/drawing/2014/main" id="{A30FB353-F0DC-49BF-886F-D7A0ECA76BF3}"/>
              </a:ext>
            </a:extLst>
          </p:cNvPr>
          <p:cNvSpPr/>
          <p:nvPr/>
        </p:nvSpPr>
        <p:spPr>
          <a:xfrm>
            <a:off x="905773" y="2437884"/>
            <a:ext cx="6806242" cy="1615827"/>
          </a:xfrm>
          <a:prstGeom prst="rect">
            <a:avLst/>
          </a:prstGeom>
        </p:spPr>
        <p:txBody>
          <a:bodyPr wrap="square">
            <a:spAutoFit/>
          </a:bodyPr>
          <a:lstStyle/>
          <a:p>
            <a:pPr algn="ctr"/>
            <a:r>
              <a:rPr lang="ru-RU" sz="3300" b="1" dirty="0">
                <a:latin typeface="Times New Roman" panose="02020603050405020304" pitchFamily="18" charset="0"/>
                <a:cs typeface="Times New Roman" panose="02020603050405020304" pitchFamily="18" charset="0"/>
              </a:rPr>
              <a:t>Методика расчета отпускных </a:t>
            </a:r>
          </a:p>
          <a:p>
            <a:pPr algn="ctr"/>
            <a:r>
              <a:rPr lang="ru-RU" sz="3300" b="1" dirty="0">
                <a:latin typeface="Times New Roman" panose="02020603050405020304" pitchFamily="18" charset="0"/>
                <a:cs typeface="Times New Roman" panose="02020603050405020304" pitchFamily="18" charset="0"/>
              </a:rPr>
              <a:t>цен производителей </a:t>
            </a:r>
            <a:br>
              <a:rPr lang="en-US" sz="3300" b="1" dirty="0">
                <a:latin typeface="Times New Roman" panose="02020603050405020304" pitchFamily="18" charset="0"/>
                <a:cs typeface="Times New Roman" panose="02020603050405020304" pitchFamily="18" charset="0"/>
              </a:rPr>
            </a:br>
            <a:r>
              <a:rPr lang="ru-RU" sz="3300" b="1" dirty="0">
                <a:latin typeface="Times New Roman" panose="02020603050405020304" pitchFamily="18" charset="0"/>
                <a:cs typeface="Times New Roman" panose="02020603050405020304" pitchFamily="18" charset="0"/>
              </a:rPr>
              <a:t>на лекарственные препараты</a:t>
            </a:r>
          </a:p>
        </p:txBody>
      </p:sp>
      <p:cxnSp>
        <p:nvCxnSpPr>
          <p:cNvPr id="4" name="Прямая соединительная линия 3">
            <a:extLst>
              <a:ext uri="{FF2B5EF4-FFF2-40B4-BE49-F238E27FC236}">
                <a16:creationId xmlns:a16="http://schemas.microsoft.com/office/drawing/2014/main" id="{1A755735-C478-45C6-B88B-725D2EE97EA9}"/>
              </a:ext>
            </a:extLst>
          </p:cNvPr>
          <p:cNvCxnSpPr>
            <a:cxnSpLocks/>
          </p:cNvCxnSpPr>
          <p:nvPr/>
        </p:nvCxnSpPr>
        <p:spPr>
          <a:xfrm>
            <a:off x="1524000" y="6357961"/>
            <a:ext cx="9120996"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pic>
        <p:nvPicPr>
          <p:cNvPr id="24"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12CAD521-3BEC-403F-9D09-177472574002}"/>
              </a:ext>
            </a:extLst>
          </p:cNvPr>
          <p:cNvPicPr>
            <a:picLocks noChangeAspect="1" noChangeArrowheads="1"/>
          </p:cNvPicPr>
          <p:nvPr/>
        </p:nvPicPr>
        <p:blipFill rotWithShape="1">
          <a:blip r:embed="rId3" cstate="print"/>
          <a:srcRect l="8415" t="3537" r="8101" b="6119"/>
          <a:stretch/>
        </p:blipFill>
        <p:spPr bwMode="auto">
          <a:xfrm>
            <a:off x="8195631" y="2030287"/>
            <a:ext cx="2592346" cy="2431020"/>
          </a:xfrm>
          <a:prstGeom prst="ellipse">
            <a:avLst/>
          </a:prstGeom>
          <a:noFill/>
          <a:ln>
            <a:noFill/>
          </a:ln>
        </p:spPr>
      </p:pic>
      <p:grpSp>
        <p:nvGrpSpPr>
          <p:cNvPr id="27" name="Группа 26">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28"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29" name="Рисунок 2">
              <a:extLst>
                <a:ext uri="{FF2B5EF4-FFF2-40B4-BE49-F238E27FC236}">
                  <a16:creationId xmlns:a16="http://schemas.microsoft.com/office/drawing/2014/main" id="{B38DA647-CA9A-4DB2-A2C7-02985166028F}"/>
                </a:ext>
              </a:extLst>
            </p:cNvPr>
            <p:cNvPicPr>
              <a:picLocks noChangeAspect="1"/>
            </p:cNvPicPr>
            <p:nvPr/>
          </p:nvPicPr>
          <p:blipFill>
            <a:blip r:embed="rId4" cstate="print"/>
            <a:srcRect/>
            <a:stretch>
              <a:fillRect/>
            </a:stretch>
          </p:blipFill>
          <p:spPr bwMode="auto">
            <a:xfrm>
              <a:off x="5764177" y="6550020"/>
              <a:ext cx="276998" cy="276999"/>
            </a:xfrm>
            <a:prstGeom prst="rect">
              <a:avLst/>
            </a:prstGeom>
            <a:noFill/>
            <a:ln w="9525">
              <a:noFill/>
              <a:miter lim="800000"/>
              <a:headEnd/>
              <a:tailEnd/>
            </a:ln>
          </p:spPr>
        </p:pic>
        <p:pic>
          <p:nvPicPr>
            <p:cNvPr id="30" name="Рисунок 3">
              <a:extLst>
                <a:ext uri="{FF2B5EF4-FFF2-40B4-BE49-F238E27FC236}">
                  <a16:creationId xmlns:a16="http://schemas.microsoft.com/office/drawing/2014/main" id="{00C3162A-D598-4DB1-8DF9-428F5177EBF8}"/>
                </a:ext>
              </a:extLst>
            </p:cNvPr>
            <p:cNvPicPr>
              <a:picLocks noChangeAspect="1"/>
            </p:cNvPicPr>
            <p:nvPr/>
          </p:nvPicPr>
          <p:blipFill>
            <a:blip r:embed="rId5" cstate="print"/>
            <a:srcRect/>
            <a:stretch>
              <a:fillRect/>
            </a:stretch>
          </p:blipFill>
          <p:spPr bwMode="auto">
            <a:xfrm>
              <a:off x="3359021" y="6593746"/>
              <a:ext cx="254930" cy="207566"/>
            </a:xfrm>
            <a:prstGeom prst="rect">
              <a:avLst/>
            </a:prstGeom>
            <a:noFill/>
            <a:ln w="9525">
              <a:noFill/>
              <a:miter lim="800000"/>
              <a:headEnd/>
              <a:tailEnd/>
            </a:ln>
          </p:spPr>
        </p:pic>
        <p:sp>
          <p:nvSpPr>
            <p:cNvPr id="31"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32"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3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6" cstate="print"/>
            <a:srcRect l="8415" t="3537" r="8101" b="6119"/>
            <a:stretch/>
          </p:blipFill>
          <p:spPr bwMode="auto">
            <a:xfrm>
              <a:off x="1851421" y="6576114"/>
              <a:ext cx="231664" cy="202071"/>
            </a:xfrm>
            <a:prstGeom prst="ellipse">
              <a:avLst/>
            </a:prstGeom>
            <a:noFill/>
            <a:ln>
              <a:noFill/>
            </a:ln>
          </p:spPr>
        </p:pic>
        <p:sp>
          <p:nvSpPr>
            <p:cNvPr id="34" name="Прямоугольник 33">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35" name="Рисунок 34">
              <a:extLst>
                <a:ext uri="{FF2B5EF4-FFF2-40B4-BE49-F238E27FC236}">
                  <a16:creationId xmlns:a16="http://schemas.microsoft.com/office/drawing/2014/main" id="{8F4D6942-4212-4F40-A9CA-1B46BD548E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72640" y="6567698"/>
              <a:ext cx="245778" cy="245778"/>
            </a:xfrm>
            <a:prstGeom prst="rect">
              <a:avLst/>
            </a:prstGeom>
          </p:spPr>
        </p:pic>
      </p:grpSp>
    </p:spTree>
    <p:extLst>
      <p:ext uri="{BB962C8B-B14F-4D97-AF65-F5344CB8AC3E}">
        <p14:creationId xmlns:p14="http://schemas.microsoft.com/office/powerpoint/2010/main" val="41043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739038"/>
            <a:ext cx="11430002" cy="830997"/>
          </a:xfrm>
          <a:prstGeom prst="rect">
            <a:avLst/>
          </a:prstGeom>
          <a:noFill/>
        </p:spPr>
        <p:txBody>
          <a:bodyPr wrap="square">
            <a:spAutoFit/>
          </a:bodyPr>
          <a:lstStyle/>
          <a:p>
            <a:pPr algn="ctr"/>
            <a:r>
              <a:rPr lang="ru-RU" sz="2400" b="1" dirty="0">
                <a:latin typeface="Times New Roman" panose="02020603050405020304" pitchFamily="18" charset="0"/>
                <a:cs typeface="Times New Roman" panose="02020603050405020304" pitchFamily="18" charset="0"/>
              </a:rPr>
              <a:t>Порядок расчета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среднего арифметического значения </a:t>
            </a:r>
            <a:r>
              <a:rPr lang="ru-RU" sz="2400" b="1" dirty="0">
                <a:latin typeface="Times New Roman" panose="02020603050405020304" pitchFamily="18" charset="0"/>
                <a:cs typeface="Times New Roman" panose="02020603050405020304" pitchFamily="18" charset="0"/>
              </a:rPr>
              <a:t>минимальных отпускных цен производителя на лекарственный препарат в референтных странах</a:t>
            </a:r>
          </a:p>
        </p:txBody>
      </p:sp>
      <p:sp>
        <p:nvSpPr>
          <p:cNvPr id="16" name="Прямоугольник: скругленные углы 15">
            <a:extLst>
              <a:ext uri="{FF2B5EF4-FFF2-40B4-BE49-F238E27FC236}">
                <a16:creationId xmlns:a16="http://schemas.microsoft.com/office/drawing/2014/main" id="{8ACCFCBB-C017-0C51-8953-7B06D31B5317}"/>
              </a:ext>
            </a:extLst>
          </p:cNvPr>
          <p:cNvSpPr/>
          <p:nvPr/>
        </p:nvSpPr>
        <p:spPr>
          <a:xfrm>
            <a:off x="533447" y="1713817"/>
            <a:ext cx="11121433" cy="1123712"/>
          </a:xfrm>
          <a:prstGeom prst="roundRect">
            <a:avLst/>
          </a:prstGeom>
          <a:ln/>
        </p:spPr>
        <p:style>
          <a:lnRef idx="0">
            <a:schemeClr val="accent6"/>
          </a:lnRef>
          <a:fillRef idx="3">
            <a:schemeClr val="accent6"/>
          </a:fillRef>
          <a:effectRef idx="3">
            <a:schemeClr val="accent6"/>
          </a:effectRef>
          <a:fontRef idx="minor">
            <a:schemeClr val="lt1"/>
          </a:fontRef>
        </p:style>
        <p:txBody>
          <a:bodyPr wrap="square">
            <a:spAutoFit/>
          </a:bodyPr>
          <a:lstStyle/>
          <a:p>
            <a:pPr algn="just">
              <a:spcAft>
                <a:spcPts val="1200"/>
              </a:spcAft>
            </a:pPr>
            <a:r>
              <a:rPr lang="ru-RU" sz="2000" b="1" dirty="0">
                <a:latin typeface="Times New Roman" panose="02020603050405020304" pitchFamily="18" charset="0"/>
                <a:cs typeface="Times New Roman" panose="02020603050405020304" pitchFamily="18" charset="0"/>
              </a:rPr>
              <a:t>Расчет</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производится на основании сведений о минимальных отпускных ценах лекарственного препарата по 13 странам + страна</a:t>
            </a:r>
            <a:r>
              <a:rPr lang="ru-RU" sz="2000" dirty="0">
                <a:latin typeface="Times New Roman" panose="02020603050405020304" pitchFamily="18" charset="0"/>
                <a:cs typeface="Times New Roman" panose="02020603050405020304" pitchFamily="18" charset="0"/>
              </a:rPr>
              <a:t>, в которой осуществляется производство нерасфасованного продукта лекарственного препарата (страна готовой лекарственной формы). </a:t>
            </a:r>
            <a:endParaRPr lang="en-US" sz="20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B55C198D-A46E-17CB-BC2A-4035BC1D1BDC}"/>
              </a:ext>
            </a:extLst>
          </p:cNvPr>
          <p:cNvSpPr/>
          <p:nvPr/>
        </p:nvSpPr>
        <p:spPr>
          <a:xfrm>
            <a:off x="216864" y="3098328"/>
            <a:ext cx="3784013" cy="2802306"/>
          </a:xfrm>
          <a:prstGeom prst="rect">
            <a:avLst/>
          </a:prstGeom>
          <a:ln w="28575">
            <a:noFill/>
          </a:ln>
        </p:spPr>
        <p:style>
          <a:lnRef idx="2">
            <a:schemeClr val="accent6"/>
          </a:lnRef>
          <a:fillRef idx="1">
            <a:schemeClr val="lt1"/>
          </a:fillRef>
          <a:effectRef idx="0">
            <a:schemeClr val="accent6"/>
          </a:effectRef>
          <a:fontRef idx="minor">
            <a:schemeClr val="dk1"/>
          </a:fontRef>
        </p:style>
        <p:txBody>
          <a:bodyPr wrap="square">
            <a:spAutoFit/>
          </a:bodyPr>
          <a:lstStyle/>
          <a:p>
            <a:pPr marL="450850" indent="-361950">
              <a:lnSpc>
                <a:spcPct val="120000"/>
              </a:lnSpc>
              <a:spcBef>
                <a:spcPts val="600"/>
              </a:spcBef>
              <a:buFont typeface="+mj-lt"/>
              <a:buAutoNum type="arabicPeriod"/>
              <a:tabLst>
                <a:tab pos="357188" algn="l"/>
              </a:tabLst>
            </a:pPr>
            <a:r>
              <a:rPr lang="ru-RU" sz="2200" b="1" kern="1600" dirty="0">
                <a:latin typeface="Times New Roman" panose="02020603050405020304" pitchFamily="18" charset="0"/>
                <a:cs typeface="Times New Roman" panose="02020603050405020304" pitchFamily="18" charset="0"/>
              </a:rPr>
              <a:t>Королевство Бельгия</a:t>
            </a:r>
            <a:endParaRPr lang="en-US" sz="2200" b="1" kern="1600" dirty="0">
              <a:latin typeface="Times New Roman" panose="02020603050405020304" pitchFamily="18" charset="0"/>
              <a:cs typeface="Times New Roman" panose="02020603050405020304" pitchFamily="18" charset="0"/>
            </a:endParaRPr>
          </a:p>
          <a:p>
            <a:pPr marL="450850" indent="-361950">
              <a:lnSpc>
                <a:spcPct val="120000"/>
              </a:lnSpc>
              <a:spcBef>
                <a:spcPts val="600"/>
              </a:spcBef>
              <a:buFont typeface="+mj-lt"/>
              <a:buAutoNum type="arabicPeriod"/>
              <a:tabLst>
                <a:tab pos="357188" algn="l"/>
              </a:tabLst>
            </a:pPr>
            <a:r>
              <a:rPr lang="ru-RU" sz="2200" b="1" kern="1600" dirty="0">
                <a:latin typeface="Times New Roman" panose="02020603050405020304" pitchFamily="18" charset="0"/>
                <a:cs typeface="Times New Roman" panose="02020603050405020304" pitchFamily="18" charset="0"/>
              </a:rPr>
              <a:t>Республика Болгария</a:t>
            </a:r>
            <a:endParaRPr lang="en-US" sz="2200" b="1" kern="1600" dirty="0">
              <a:latin typeface="Times New Roman" panose="02020603050405020304" pitchFamily="18" charset="0"/>
              <a:cs typeface="Times New Roman" panose="02020603050405020304" pitchFamily="18" charset="0"/>
            </a:endParaRPr>
          </a:p>
          <a:p>
            <a:pPr marL="450850" indent="-361950">
              <a:lnSpc>
                <a:spcPct val="120000"/>
              </a:lnSpc>
              <a:spcBef>
                <a:spcPts val="600"/>
              </a:spcBef>
              <a:buFont typeface="+mj-lt"/>
              <a:buAutoNum type="arabicPeriod"/>
              <a:tabLst>
                <a:tab pos="357188" algn="l"/>
              </a:tabLst>
            </a:pPr>
            <a:r>
              <a:rPr lang="ru-RU" sz="2200" b="1" kern="1600" dirty="0">
                <a:latin typeface="Times New Roman" panose="02020603050405020304" pitchFamily="18" charset="0"/>
                <a:cs typeface="Times New Roman" panose="02020603050405020304" pitchFamily="18" charset="0"/>
              </a:rPr>
              <a:t>Венгерская Народная Республика</a:t>
            </a:r>
          </a:p>
          <a:p>
            <a:pPr marL="450850" indent="-361950">
              <a:lnSpc>
                <a:spcPct val="120000"/>
              </a:lnSpc>
              <a:spcBef>
                <a:spcPts val="600"/>
              </a:spcBef>
              <a:buFont typeface="+mj-lt"/>
              <a:buAutoNum type="arabicPeriod"/>
              <a:tabLst>
                <a:tab pos="357188" algn="l"/>
              </a:tabLst>
            </a:pPr>
            <a:r>
              <a:rPr lang="ru-RU" sz="2200" b="1" kern="1600" dirty="0">
                <a:latin typeface="Times New Roman" panose="02020603050405020304" pitchFamily="18" charset="0"/>
                <a:cs typeface="Times New Roman" panose="02020603050405020304" pitchFamily="18" charset="0"/>
              </a:rPr>
              <a:t>Греческая Республика</a:t>
            </a:r>
          </a:p>
          <a:p>
            <a:pPr marL="450850" indent="-361950">
              <a:lnSpc>
                <a:spcPct val="120000"/>
              </a:lnSpc>
              <a:spcBef>
                <a:spcPts val="600"/>
              </a:spcBef>
              <a:buFont typeface="+mj-lt"/>
              <a:buAutoNum type="arabicPeriod"/>
              <a:tabLst>
                <a:tab pos="357188" algn="l"/>
              </a:tabLst>
            </a:pPr>
            <a:r>
              <a:rPr lang="ru-RU" sz="2200" b="1" kern="1600" dirty="0">
                <a:latin typeface="Times New Roman" panose="02020603050405020304" pitchFamily="18" charset="0"/>
                <a:cs typeface="Times New Roman" panose="02020603050405020304" pitchFamily="18" charset="0"/>
              </a:rPr>
              <a:t>Республика Казахстан</a:t>
            </a:r>
            <a:endParaRPr lang="en-US" sz="2200" b="1" kern="1600" dirty="0">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76B96A21-0D8E-18A8-7A7B-9423C89ECD6A}"/>
              </a:ext>
            </a:extLst>
          </p:cNvPr>
          <p:cNvSpPr/>
          <p:nvPr/>
        </p:nvSpPr>
        <p:spPr>
          <a:xfrm>
            <a:off x="7995766" y="3098327"/>
            <a:ext cx="4196234" cy="2242152"/>
          </a:xfrm>
          <a:prstGeom prst="rect">
            <a:avLst/>
          </a:prstGeom>
          <a:ln w="28575">
            <a:noFill/>
          </a:ln>
        </p:spPr>
        <p:style>
          <a:lnRef idx="2">
            <a:schemeClr val="accent6"/>
          </a:lnRef>
          <a:fillRef idx="1">
            <a:schemeClr val="lt1"/>
          </a:fillRef>
          <a:effectRef idx="0">
            <a:schemeClr val="accent6"/>
          </a:effectRef>
          <a:fontRef idx="minor">
            <a:schemeClr val="dk1"/>
          </a:fontRef>
        </p:style>
        <p:txBody>
          <a:bodyPr wrap="square">
            <a:spAutoFit/>
          </a:bodyPr>
          <a:lstStyle/>
          <a:p>
            <a:pPr marL="88900" algn="just">
              <a:lnSpc>
                <a:spcPct val="120000"/>
              </a:lnSpc>
              <a:spcBef>
                <a:spcPts val="600"/>
              </a:spcBef>
              <a:tabLst>
                <a:tab pos="539750" algn="l"/>
              </a:tabLst>
            </a:pPr>
            <a:r>
              <a:rPr lang="ru-RU" sz="2200" b="1" kern="1600" dirty="0">
                <a:latin typeface="Times New Roman" panose="02020603050405020304" pitchFamily="18" charset="0"/>
                <a:cs typeface="Times New Roman" panose="02020603050405020304" pitchFamily="18" charset="0"/>
              </a:rPr>
              <a:t>12. Французская Республика</a:t>
            </a:r>
            <a:endParaRPr lang="en-US" sz="2200" b="1" kern="1600" dirty="0">
              <a:latin typeface="Times New Roman" panose="02020603050405020304" pitchFamily="18" charset="0"/>
              <a:cs typeface="Times New Roman" panose="02020603050405020304" pitchFamily="18" charset="0"/>
            </a:endParaRPr>
          </a:p>
          <a:p>
            <a:pPr marL="88900" algn="just">
              <a:lnSpc>
                <a:spcPct val="120000"/>
              </a:lnSpc>
              <a:spcBef>
                <a:spcPts val="600"/>
              </a:spcBef>
              <a:tabLst>
                <a:tab pos="539750" algn="l"/>
              </a:tabLst>
            </a:pPr>
            <a:r>
              <a:rPr lang="ru-RU" sz="2200" b="1" kern="1600" dirty="0">
                <a:latin typeface="Times New Roman" panose="02020603050405020304" pitchFamily="18" charset="0"/>
                <a:cs typeface="Times New Roman" panose="02020603050405020304" pitchFamily="18" charset="0"/>
              </a:rPr>
              <a:t>13. Чешская Республика</a:t>
            </a:r>
            <a:endParaRPr lang="en-US" sz="2200" b="1" kern="1600" dirty="0">
              <a:latin typeface="Times New Roman" panose="02020603050405020304" pitchFamily="18" charset="0"/>
              <a:cs typeface="Times New Roman" panose="02020603050405020304" pitchFamily="18" charset="0"/>
            </a:endParaRPr>
          </a:p>
          <a:p>
            <a:pPr marL="88900">
              <a:lnSpc>
                <a:spcPct val="120000"/>
              </a:lnSpc>
              <a:spcBef>
                <a:spcPts val="600"/>
              </a:spcBef>
              <a:tabLst>
                <a:tab pos="539750" algn="l"/>
              </a:tabLst>
            </a:pPr>
            <a:r>
              <a:rPr lang="ru-RU" sz="2200" b="1" kern="1600" dirty="0">
                <a:latin typeface="Times New Roman" panose="02020603050405020304" pitchFamily="18" charset="0"/>
                <a:cs typeface="Times New Roman" panose="02020603050405020304" pitchFamily="18" charset="0"/>
              </a:rPr>
              <a:t>14. Страна участника производства </a:t>
            </a:r>
            <a:r>
              <a:rPr lang="ru-RU" sz="2200" b="0" i="0" dirty="0">
                <a:solidFill>
                  <a:srgbClr val="242424"/>
                </a:solidFill>
                <a:effectLst/>
                <a:latin typeface="Times New Roman" panose="02020603050405020304" pitchFamily="18" charset="0"/>
              </a:rPr>
              <a:t>- </a:t>
            </a:r>
            <a:r>
              <a:rPr lang="ru-RU" sz="2200" b="1" i="0" dirty="0">
                <a:solidFill>
                  <a:srgbClr val="242424"/>
                </a:solidFill>
                <a:effectLst/>
                <a:latin typeface="Times New Roman" panose="02020603050405020304" pitchFamily="18" charset="0"/>
              </a:rPr>
              <a:t>производителя нерасфасованной продукции</a:t>
            </a:r>
            <a:r>
              <a:rPr lang="ru-RU" sz="2200" b="1" kern="1600" dirty="0">
                <a:latin typeface="Times New Roman" panose="02020603050405020304" pitchFamily="18" charset="0"/>
                <a:cs typeface="Times New Roman" panose="02020603050405020304" pitchFamily="18" charset="0"/>
              </a:rPr>
              <a:t> </a:t>
            </a:r>
            <a:endParaRPr lang="en-US" sz="2200" b="1" kern="16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6F0D26ED-75A4-9DD4-A398-E22A187F6DD3}"/>
              </a:ext>
            </a:extLst>
          </p:cNvPr>
          <p:cNvSpPr txBox="1"/>
          <p:nvPr/>
        </p:nvSpPr>
        <p:spPr>
          <a:xfrm>
            <a:off x="4000879" y="3098327"/>
            <a:ext cx="3923921" cy="3362459"/>
          </a:xfrm>
          <a:prstGeom prst="rect">
            <a:avLst/>
          </a:prstGeom>
          <a:ln w="28575">
            <a:noFill/>
          </a:ln>
        </p:spPr>
        <p:style>
          <a:lnRef idx="2">
            <a:schemeClr val="accent6"/>
          </a:lnRef>
          <a:fillRef idx="1">
            <a:schemeClr val="lt1"/>
          </a:fillRef>
          <a:effectRef idx="0">
            <a:schemeClr val="accent6"/>
          </a:effectRef>
          <a:fontRef idx="minor">
            <a:schemeClr val="dk1"/>
          </a:fontRef>
        </p:style>
        <p:txBody>
          <a:bodyPr wrap="square">
            <a:spAutoFit/>
          </a:bodyPr>
          <a:lstStyle/>
          <a:p>
            <a:pPr marL="452438" indent="-363538" algn="just">
              <a:lnSpc>
                <a:spcPct val="120000"/>
              </a:lnSpc>
              <a:spcBef>
                <a:spcPts val="600"/>
              </a:spcBef>
              <a:buFont typeface="+mj-lt"/>
              <a:buAutoNum type="arabicPeriod" startAt="6"/>
              <a:tabLst>
                <a:tab pos="357188" algn="l"/>
              </a:tabLst>
            </a:pPr>
            <a:r>
              <a:rPr lang="ru-RU" sz="2200" b="1" kern="1600" dirty="0">
                <a:latin typeface="Times New Roman" panose="02020603050405020304" pitchFamily="18" charset="0"/>
                <a:cs typeface="Times New Roman" panose="02020603050405020304" pitchFamily="18" charset="0"/>
              </a:rPr>
              <a:t>Латвийская Республика</a:t>
            </a:r>
            <a:endParaRPr lang="en-US" sz="2200" b="1" kern="1600" dirty="0">
              <a:latin typeface="Times New Roman" panose="02020603050405020304" pitchFamily="18" charset="0"/>
              <a:cs typeface="Times New Roman" panose="02020603050405020304" pitchFamily="18" charset="0"/>
            </a:endParaRPr>
          </a:p>
          <a:p>
            <a:pPr marL="452438" indent="-363538" algn="just">
              <a:lnSpc>
                <a:spcPct val="120000"/>
              </a:lnSpc>
              <a:spcBef>
                <a:spcPts val="600"/>
              </a:spcBef>
              <a:buFont typeface="+mj-lt"/>
              <a:buAutoNum type="arabicPeriod" startAt="6"/>
              <a:tabLst>
                <a:tab pos="357188" algn="l"/>
              </a:tabLst>
            </a:pPr>
            <a:r>
              <a:rPr lang="ru-RU" sz="2200" b="1" kern="1600" dirty="0">
                <a:latin typeface="Times New Roman" panose="02020603050405020304" pitchFamily="18" charset="0"/>
                <a:cs typeface="Times New Roman" panose="02020603050405020304" pitchFamily="18" charset="0"/>
              </a:rPr>
              <a:t>Литовская Республика</a:t>
            </a:r>
            <a:endParaRPr lang="en-US" sz="2200" b="1" kern="1600" dirty="0">
              <a:latin typeface="Times New Roman" panose="02020603050405020304" pitchFamily="18" charset="0"/>
              <a:cs typeface="Times New Roman" panose="02020603050405020304" pitchFamily="18" charset="0"/>
            </a:endParaRPr>
          </a:p>
          <a:p>
            <a:pPr marL="452438" indent="-363538">
              <a:lnSpc>
                <a:spcPct val="120000"/>
              </a:lnSpc>
              <a:spcBef>
                <a:spcPts val="600"/>
              </a:spcBef>
              <a:buFont typeface="+mj-lt"/>
              <a:buAutoNum type="arabicPeriod" startAt="6"/>
              <a:tabLst>
                <a:tab pos="357188" algn="l"/>
              </a:tabLst>
            </a:pPr>
            <a:r>
              <a:rPr lang="ru-RU" sz="2200" b="1" dirty="0">
                <a:latin typeface="Times New Roman" panose="02020603050405020304" pitchFamily="18" charset="0"/>
                <a:cs typeface="Times New Roman" panose="02020603050405020304" pitchFamily="18" charset="0"/>
              </a:rPr>
              <a:t>Республика Польша</a:t>
            </a:r>
            <a:endParaRPr lang="en-US" sz="2200" b="1" kern="1600" dirty="0">
              <a:latin typeface="Times New Roman" panose="02020603050405020304" pitchFamily="18" charset="0"/>
              <a:cs typeface="Times New Roman" panose="02020603050405020304" pitchFamily="18" charset="0"/>
            </a:endParaRPr>
          </a:p>
          <a:p>
            <a:pPr marL="452438" indent="-363538" algn="just">
              <a:lnSpc>
                <a:spcPct val="120000"/>
              </a:lnSpc>
              <a:spcBef>
                <a:spcPts val="600"/>
              </a:spcBef>
              <a:buFont typeface="+mj-lt"/>
              <a:buAutoNum type="arabicPeriod" startAt="6"/>
              <a:tabLst>
                <a:tab pos="542925" algn="l"/>
              </a:tabLst>
            </a:pPr>
            <a:r>
              <a:rPr lang="ru-RU" sz="2200" b="1" kern="1600" dirty="0">
                <a:latin typeface="Times New Roman" panose="02020603050405020304" pitchFamily="18" charset="0"/>
                <a:cs typeface="Times New Roman" panose="02020603050405020304" pitchFamily="18" charset="0"/>
              </a:rPr>
              <a:t>Российская Федерация</a:t>
            </a:r>
          </a:p>
          <a:p>
            <a:pPr marL="452438" indent="-363538" algn="just">
              <a:lnSpc>
                <a:spcPct val="120000"/>
              </a:lnSpc>
              <a:spcBef>
                <a:spcPts val="600"/>
              </a:spcBef>
              <a:buFont typeface="+mj-lt"/>
              <a:buAutoNum type="arabicPeriod" startAt="6"/>
              <a:tabLst>
                <a:tab pos="542925" algn="l"/>
              </a:tabLst>
            </a:pPr>
            <a:r>
              <a:rPr lang="ru-RU" sz="2200" b="1" kern="1600" dirty="0">
                <a:latin typeface="Times New Roman" panose="02020603050405020304" pitchFamily="18" charset="0"/>
                <a:cs typeface="Times New Roman" panose="02020603050405020304" pitchFamily="18" charset="0"/>
              </a:rPr>
              <a:t> Румыния</a:t>
            </a:r>
          </a:p>
          <a:p>
            <a:pPr marL="452438" indent="-363538" algn="just">
              <a:lnSpc>
                <a:spcPct val="120000"/>
              </a:lnSpc>
              <a:spcBef>
                <a:spcPts val="600"/>
              </a:spcBef>
              <a:buFont typeface="+mj-lt"/>
              <a:buAutoNum type="arabicPeriod" startAt="6"/>
              <a:tabLst>
                <a:tab pos="542925" algn="l"/>
              </a:tabLst>
            </a:pPr>
            <a:r>
              <a:rPr lang="ru-RU" sz="2200" b="1" kern="1600" dirty="0">
                <a:latin typeface="Times New Roman" panose="02020603050405020304" pitchFamily="18" charset="0"/>
                <a:cs typeface="Times New Roman" panose="02020603050405020304" pitchFamily="18" charset="0"/>
              </a:rPr>
              <a:t> Словацкая Республика</a:t>
            </a:r>
          </a:p>
          <a:p>
            <a:pPr marL="452438" indent="-363538" algn="just">
              <a:lnSpc>
                <a:spcPct val="120000"/>
              </a:lnSpc>
              <a:spcBef>
                <a:spcPts val="600"/>
              </a:spcBef>
              <a:buFont typeface="+mj-lt"/>
              <a:buAutoNum type="arabicPeriod" startAt="6"/>
              <a:tabLst>
                <a:tab pos="542925" algn="l"/>
              </a:tabLst>
            </a:pPr>
            <a:endParaRPr lang="ru-RU" sz="2200" b="1" kern="1600" dirty="0">
              <a:latin typeface="Times New Roman" panose="02020603050405020304" pitchFamily="18" charset="0"/>
              <a:cs typeface="Times New Roman" panose="02020603050405020304" pitchFamily="18" charset="0"/>
            </a:endParaRPr>
          </a:p>
        </p:txBody>
      </p:sp>
      <p:cxnSp>
        <p:nvCxnSpPr>
          <p:cNvPr id="22" name="Прямая соединительная линия 21">
            <a:extLst>
              <a:ext uri="{FF2B5EF4-FFF2-40B4-BE49-F238E27FC236}">
                <a16:creationId xmlns:a16="http://schemas.microsoft.com/office/drawing/2014/main" id="{A5767120-7450-5E5B-3D24-F5AF0CA6BCF8}"/>
              </a:ext>
            </a:extLst>
          </p:cNvPr>
          <p:cNvCxnSpPr>
            <a:cxnSpLocks/>
          </p:cNvCxnSpPr>
          <p:nvPr/>
        </p:nvCxnSpPr>
        <p:spPr>
          <a:xfrm>
            <a:off x="4000877" y="3098327"/>
            <a:ext cx="0" cy="3259634"/>
          </a:xfrm>
          <a:prstGeom prst="line">
            <a:avLst/>
          </a:prstGeom>
          <a:ln w="19050"/>
        </p:spPr>
        <p:style>
          <a:lnRef idx="1">
            <a:schemeClr val="accent6"/>
          </a:lnRef>
          <a:fillRef idx="0">
            <a:schemeClr val="accent6"/>
          </a:fillRef>
          <a:effectRef idx="0">
            <a:schemeClr val="accent6"/>
          </a:effectRef>
          <a:fontRef idx="minor">
            <a:schemeClr val="tx1"/>
          </a:fontRef>
        </p:style>
      </p:cxnSp>
      <p:cxnSp>
        <p:nvCxnSpPr>
          <p:cNvPr id="24" name="Прямая соединительная линия 23">
            <a:extLst>
              <a:ext uri="{FF2B5EF4-FFF2-40B4-BE49-F238E27FC236}">
                <a16:creationId xmlns:a16="http://schemas.microsoft.com/office/drawing/2014/main" id="{0EE34D37-AA70-D993-B8E4-56A5DAC67BBE}"/>
              </a:ext>
            </a:extLst>
          </p:cNvPr>
          <p:cNvCxnSpPr>
            <a:cxnSpLocks/>
          </p:cNvCxnSpPr>
          <p:nvPr/>
        </p:nvCxnSpPr>
        <p:spPr>
          <a:xfrm>
            <a:off x="8037297" y="3098327"/>
            <a:ext cx="0" cy="3259634"/>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9" name="TextBox 18">
            <a:extLst>
              <a:ext uri="{FF2B5EF4-FFF2-40B4-BE49-F238E27FC236}">
                <a16:creationId xmlns:a16="http://schemas.microsoft.com/office/drawing/2014/main" id="{3F393D80-B963-21A3-5D95-6F466E5EBAB5}"/>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280269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80113" y="723345"/>
            <a:ext cx="11430002" cy="830997"/>
          </a:xfrm>
          <a:prstGeom prst="rect">
            <a:avLst/>
          </a:prstGeom>
          <a:noFill/>
        </p:spPr>
        <p:txBody>
          <a:bodyPr wrap="square">
            <a:spAutoFit/>
          </a:bodyPr>
          <a:lstStyle/>
          <a:p>
            <a:pPr algn="ctr"/>
            <a:r>
              <a:rPr lang="ru-RU" sz="2400" b="1" dirty="0">
                <a:latin typeface="Times New Roman" panose="02020603050405020304" pitchFamily="18" charset="0"/>
                <a:cs typeface="Times New Roman" panose="02020603050405020304" pitchFamily="18" charset="0"/>
              </a:rPr>
              <a:t>Порядок расчета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среднего арифметического значения </a:t>
            </a:r>
            <a:r>
              <a:rPr lang="ru-RU" sz="2400" b="1" dirty="0">
                <a:latin typeface="Times New Roman" panose="02020603050405020304" pitchFamily="18" charset="0"/>
                <a:cs typeface="Times New Roman" panose="02020603050405020304" pitchFamily="18" charset="0"/>
              </a:rPr>
              <a:t>минимальных отпускных цен производителя на лекарственный препарат в референтных странах</a:t>
            </a:r>
          </a:p>
        </p:txBody>
      </p:sp>
      <p:sp>
        <p:nvSpPr>
          <p:cNvPr id="27" name="TextBox 26">
            <a:extLst>
              <a:ext uri="{FF2B5EF4-FFF2-40B4-BE49-F238E27FC236}">
                <a16:creationId xmlns:a16="http://schemas.microsoft.com/office/drawing/2014/main" id="{12BDAF82-951C-FF2F-F669-68B2FA85F1C4}"/>
              </a:ext>
            </a:extLst>
          </p:cNvPr>
          <p:cNvSpPr txBox="1"/>
          <p:nvPr/>
        </p:nvSpPr>
        <p:spPr>
          <a:xfrm>
            <a:off x="427699" y="1691754"/>
            <a:ext cx="11381466" cy="1191816"/>
          </a:xfrm>
          <a:prstGeom prst="roundRect">
            <a:avLst/>
          </a:prstGeom>
          <a:ln/>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ru-RU" sz="1600" b="0" i="0" dirty="0">
                <a:effectLst/>
                <a:latin typeface="Times New Roman" panose="02020603050405020304" pitchFamily="18" charset="0"/>
                <a:cs typeface="Times New Roman" panose="02020603050405020304" pitchFamily="18" charset="0"/>
              </a:rPr>
              <a:t>Расчет среднего арифметического значения минимальных отпускных цен производителя на лекарственный препарат производится на основании сведений о минимальных отпускных ценах на лекарственный препарат (без учета производственных площадок, участвующих в процессе производства) в странах по перечню согласно приложению 4 </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к Инструкции.</a:t>
            </a:r>
            <a:endParaRPr lang="ru-RU" sz="16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4438A620-4AFD-CFD6-C057-B310296A10E1}"/>
              </a:ext>
            </a:extLst>
          </p:cNvPr>
          <p:cNvSpPr txBox="1"/>
          <p:nvPr/>
        </p:nvSpPr>
        <p:spPr>
          <a:xfrm>
            <a:off x="760164" y="3068393"/>
            <a:ext cx="4878625" cy="2062103"/>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ru-RU" sz="1600" dirty="0">
                <a:latin typeface="Times New Roman" panose="02020603050405020304" pitchFamily="18" charset="0"/>
                <a:cs typeface="Times New Roman" panose="02020603050405020304" pitchFamily="18" charset="0"/>
              </a:rPr>
              <a:t>При </a:t>
            </a:r>
            <a:r>
              <a:rPr lang="ru-RU" sz="1600" b="1" dirty="0">
                <a:latin typeface="Times New Roman" panose="02020603050405020304" pitchFamily="18" charset="0"/>
                <a:cs typeface="Times New Roman" panose="02020603050405020304" pitchFamily="18" charset="0"/>
              </a:rPr>
              <a:t>отсутствии</a:t>
            </a:r>
            <a:r>
              <a:rPr lang="ru-RU" sz="1600" dirty="0">
                <a:latin typeface="Times New Roman" panose="02020603050405020304" pitchFamily="18" charset="0"/>
                <a:cs typeface="Times New Roman" panose="02020603050405020304" pitchFamily="18" charset="0"/>
              </a:rPr>
              <a:t> сведений о минимальных отпускных ценах в официальных источниках информации (сайтах в глобальной компьютерной сети Интернет) в референтных странах</a:t>
            </a:r>
            <a:r>
              <a:rPr lang="en-US" sz="1600" dirty="0">
                <a:latin typeface="Times New Roman" panose="02020603050405020304" pitchFamily="18" charset="0"/>
                <a:cs typeface="Times New Roman" panose="02020603050405020304" pitchFamily="18" charset="0"/>
              </a:rPr>
              <a:t> </a:t>
            </a:r>
            <a:r>
              <a:rPr lang="ru-RU" sz="1600" b="1" i="0" dirty="0">
                <a:solidFill>
                  <a:srgbClr val="242424"/>
                </a:solidFill>
                <a:effectLst/>
                <a:latin typeface="Times New Roman" panose="02020603050405020304" pitchFamily="18" charset="0"/>
              </a:rPr>
              <a:t>учитывается размер минимальных отпускных цен на лекарственный препарат, подтвержденный документами держателя регистрационного удостоверения </a:t>
            </a:r>
            <a:r>
              <a:rPr lang="ru-RU" sz="1600" b="0" i="0" dirty="0">
                <a:solidFill>
                  <a:srgbClr val="242424"/>
                </a:solidFill>
                <a:effectLst/>
                <a:latin typeface="Times New Roman" panose="02020603050405020304" pitchFamily="18" charset="0"/>
              </a:rPr>
              <a:t>(уполномоченного им лица).</a:t>
            </a:r>
            <a:endParaRPr lang="ru-RU" sz="1600" dirty="0"/>
          </a:p>
        </p:txBody>
      </p:sp>
      <p:sp>
        <p:nvSpPr>
          <p:cNvPr id="31" name="TextBox 30">
            <a:extLst>
              <a:ext uri="{FF2B5EF4-FFF2-40B4-BE49-F238E27FC236}">
                <a16:creationId xmlns:a16="http://schemas.microsoft.com/office/drawing/2014/main" id="{2358B0DB-F300-42DD-1023-BF225267BAD5}"/>
              </a:ext>
            </a:extLst>
          </p:cNvPr>
          <p:cNvSpPr txBox="1"/>
          <p:nvPr/>
        </p:nvSpPr>
        <p:spPr>
          <a:xfrm>
            <a:off x="6679732" y="3068393"/>
            <a:ext cx="4752104" cy="2308324"/>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ru-RU" sz="1600" dirty="0">
                <a:latin typeface="Times New Roman" panose="02020603050405020304" pitchFamily="18" charset="0"/>
                <a:cs typeface="Times New Roman" panose="02020603050405020304" pitchFamily="18" charset="0"/>
              </a:rPr>
              <a:t>При </a:t>
            </a:r>
            <a:r>
              <a:rPr lang="ru-RU" sz="1600" b="1" dirty="0">
                <a:latin typeface="Times New Roman" panose="02020603050405020304" pitchFamily="18" charset="0"/>
                <a:cs typeface="Times New Roman" panose="02020603050405020304" pitchFamily="18" charset="0"/>
              </a:rPr>
              <a:t>наличии сведений </a:t>
            </a:r>
            <a:r>
              <a:rPr lang="ru-RU" sz="1600" dirty="0">
                <a:latin typeface="Times New Roman" panose="02020603050405020304" pitchFamily="18" charset="0"/>
                <a:cs typeface="Times New Roman" panose="02020603050405020304" pitchFamily="18" charset="0"/>
              </a:rPr>
              <a:t>о минимальных отпускных ценах в официальных источниках информации </a:t>
            </a:r>
            <a:r>
              <a:rPr lang="ru-RU" sz="1600" b="0" i="0" dirty="0">
                <a:solidFill>
                  <a:srgbClr val="242424"/>
                </a:solidFill>
                <a:effectLst/>
                <a:latin typeface="Times New Roman" panose="02020603050405020304" pitchFamily="18" charset="0"/>
              </a:rPr>
              <a:t>и </a:t>
            </a:r>
            <a:r>
              <a:rPr lang="ru-RU" sz="1600" b="1" i="0" dirty="0">
                <a:solidFill>
                  <a:srgbClr val="242424"/>
                </a:solidFill>
                <a:effectLst/>
                <a:latin typeface="Times New Roman" panose="02020603050405020304" pitchFamily="18" charset="0"/>
              </a:rPr>
              <a:t>документов держателя регистрационного удостоверения </a:t>
            </a:r>
            <a:r>
              <a:rPr lang="ru-RU" sz="1600" b="0" i="0" dirty="0">
                <a:solidFill>
                  <a:srgbClr val="242424"/>
                </a:solidFill>
                <a:effectLst/>
                <a:latin typeface="Times New Roman" panose="02020603050405020304" pitchFamily="18" charset="0"/>
              </a:rPr>
              <a:t>(уполномоченного им лица), </a:t>
            </a:r>
            <a:r>
              <a:rPr lang="ru-RU" sz="1600" b="1" i="0" dirty="0">
                <a:solidFill>
                  <a:srgbClr val="242424"/>
                </a:solidFill>
                <a:effectLst/>
                <a:latin typeface="Times New Roman" panose="02020603050405020304" pitchFamily="18" charset="0"/>
              </a:rPr>
              <a:t>подтверждающих размер отпускных цен </a:t>
            </a:r>
            <a:r>
              <a:rPr lang="ru-RU" sz="1600" b="0" i="0" dirty="0">
                <a:solidFill>
                  <a:srgbClr val="242424"/>
                </a:solidFill>
                <a:effectLst/>
                <a:latin typeface="Times New Roman" panose="02020603050405020304" pitchFamily="18" charset="0"/>
              </a:rPr>
              <a:t>в</a:t>
            </a:r>
            <a:r>
              <a:rPr lang="en-US" sz="1600" b="0" i="0" dirty="0">
                <a:solidFill>
                  <a:srgbClr val="242424"/>
                </a:solidFill>
                <a:effectLst/>
                <a:latin typeface="Times New Roman" panose="02020603050405020304" pitchFamily="18" charset="0"/>
              </a:rPr>
              <a:t> </a:t>
            </a:r>
            <a:r>
              <a:rPr lang="ru-RU" sz="1600" b="0" i="0" dirty="0">
                <a:solidFill>
                  <a:srgbClr val="242424"/>
                </a:solidFill>
                <a:effectLst/>
                <a:latin typeface="Times New Roman" panose="02020603050405020304" pitchFamily="18" charset="0"/>
              </a:rPr>
              <a:t>странах </a:t>
            </a:r>
            <a:r>
              <a:rPr lang="ru-RU" sz="1600" b="0" i="0" dirty="0">
                <a:effectLst/>
                <a:latin typeface="Times New Roman" panose="02020603050405020304" pitchFamily="18" charset="0"/>
                <a:cs typeface="Times New Roman" panose="02020603050405020304" pitchFamily="18" charset="0"/>
              </a:rPr>
              <a:t>по перечню согласно приложению 4 </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к Инструкции</a:t>
            </a:r>
            <a:r>
              <a:rPr lang="ru-RU" sz="1600" b="0" i="0" dirty="0">
                <a:solidFill>
                  <a:srgbClr val="242424"/>
                </a:solidFill>
                <a:effectLst/>
                <a:latin typeface="Times New Roman" panose="02020603050405020304" pitchFamily="18" charset="0"/>
              </a:rPr>
              <a:t> </a:t>
            </a:r>
            <a:r>
              <a:rPr lang="ru-RU" sz="1600" b="1" i="0" dirty="0">
                <a:solidFill>
                  <a:srgbClr val="242424"/>
                </a:solidFill>
                <a:effectLst/>
                <a:latin typeface="Times New Roman" panose="02020603050405020304" pitchFamily="18" charset="0"/>
              </a:rPr>
              <a:t>учитывается минимальное значение отпускной цены </a:t>
            </a:r>
            <a:r>
              <a:rPr lang="ru-RU" sz="1600" b="0" i="0" dirty="0">
                <a:solidFill>
                  <a:srgbClr val="242424"/>
                </a:solidFill>
                <a:effectLst/>
                <a:latin typeface="Times New Roman" panose="02020603050405020304" pitchFamily="18" charset="0"/>
              </a:rPr>
              <a:t>на лекарственный препарат.</a:t>
            </a:r>
            <a:endParaRPr lang="ru-RU" sz="1600" b="1" dirty="0">
              <a:latin typeface="Times New Roman" panose="02020603050405020304" pitchFamily="18" charset="0"/>
              <a:cs typeface="Times New Roman" panose="02020603050405020304" pitchFamily="18" charset="0"/>
            </a:endParaRPr>
          </a:p>
        </p:txBody>
      </p:sp>
      <p:cxnSp>
        <p:nvCxnSpPr>
          <p:cNvPr id="33" name="Прямая со стрелкой 32">
            <a:extLst>
              <a:ext uri="{FF2B5EF4-FFF2-40B4-BE49-F238E27FC236}">
                <a16:creationId xmlns:a16="http://schemas.microsoft.com/office/drawing/2014/main" id="{5CF738F6-59D8-A89B-5335-AB4D6B5E11E9}"/>
              </a:ext>
            </a:extLst>
          </p:cNvPr>
          <p:cNvCxnSpPr>
            <a:cxnSpLocks/>
            <a:stCxn id="27" idx="2"/>
            <a:endCxn id="29" idx="0"/>
          </p:cNvCxnSpPr>
          <p:nvPr/>
        </p:nvCxnSpPr>
        <p:spPr>
          <a:xfrm flipH="1">
            <a:off x="3199477" y="2883570"/>
            <a:ext cx="2918955" cy="1848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Прямая со стрелкой 34">
            <a:extLst>
              <a:ext uri="{FF2B5EF4-FFF2-40B4-BE49-F238E27FC236}">
                <a16:creationId xmlns:a16="http://schemas.microsoft.com/office/drawing/2014/main" id="{6CF97144-86D4-5282-784B-53B243E1C8D9}"/>
              </a:ext>
            </a:extLst>
          </p:cNvPr>
          <p:cNvCxnSpPr>
            <a:cxnSpLocks/>
            <a:stCxn id="27" idx="2"/>
            <a:endCxn id="31" idx="0"/>
          </p:cNvCxnSpPr>
          <p:nvPr/>
        </p:nvCxnSpPr>
        <p:spPr>
          <a:xfrm>
            <a:off x="6118432" y="2883570"/>
            <a:ext cx="2937352" cy="1848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TextBox 51">
            <a:extLst>
              <a:ext uri="{FF2B5EF4-FFF2-40B4-BE49-F238E27FC236}">
                <a16:creationId xmlns:a16="http://schemas.microsoft.com/office/drawing/2014/main" id="{A08E5B5E-21EB-49B3-6F0E-6CDD6BF054CD}"/>
              </a:ext>
            </a:extLst>
          </p:cNvPr>
          <p:cNvSpPr txBox="1"/>
          <p:nvPr/>
        </p:nvSpPr>
        <p:spPr>
          <a:xfrm>
            <a:off x="380113" y="5328730"/>
            <a:ext cx="11430003" cy="830997"/>
          </a:xfrm>
          <a:prstGeom prst="rect">
            <a:avLst/>
          </a:prstGeom>
          <a:noFill/>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Пересчет </a:t>
            </a:r>
            <a:r>
              <a:rPr lang="ru-RU" sz="1600" b="0" i="0" dirty="0">
                <a:solidFill>
                  <a:srgbClr val="242424"/>
                </a:solidFill>
                <a:effectLst/>
                <a:latin typeface="Times New Roman" panose="02020603050405020304" pitchFamily="18" charset="0"/>
              </a:rPr>
              <a:t>минимальных отпускных цен </a:t>
            </a:r>
            <a:r>
              <a:rPr lang="ru-RU" sz="1600" dirty="0">
                <a:latin typeface="Times New Roman" panose="02020603050405020304" pitchFamily="18" charset="0"/>
                <a:cs typeface="Times New Roman" panose="02020603050405020304" pitchFamily="18" charset="0"/>
              </a:rPr>
              <a:t>осуществляется по среднему курсу соответствующей иностранной валюты </a:t>
            </a:r>
            <a:r>
              <a:rPr lang="ru-RU" sz="1600" b="1" dirty="0">
                <a:latin typeface="Times New Roman" panose="02020603050405020304" pitchFamily="18" charset="0"/>
                <a:cs typeface="Times New Roman" panose="02020603050405020304" pitchFamily="18" charset="0"/>
              </a:rPr>
              <a:t>к белорусскому рублю, </a:t>
            </a:r>
            <a:r>
              <a:rPr lang="ru-RU" sz="1600" dirty="0">
                <a:latin typeface="Times New Roman" panose="02020603050405020304" pitchFamily="18" charset="0"/>
                <a:cs typeface="Times New Roman" panose="02020603050405020304" pitchFamily="18" charset="0"/>
              </a:rPr>
              <a:t>установленному Национальным банком Республики Беларусь </a:t>
            </a:r>
            <a:r>
              <a:rPr lang="ru-RU" sz="1600" b="1" dirty="0">
                <a:latin typeface="Times New Roman" panose="02020603050405020304" pitchFamily="18" charset="0"/>
                <a:cs typeface="Times New Roman" panose="02020603050405020304" pitchFamily="18" charset="0"/>
              </a:rPr>
              <a:t>за 3 календарных месяца, предшествующих месяцу даты подачи заявления о регистрации </a:t>
            </a:r>
            <a:r>
              <a:rPr lang="ru-RU" sz="1600" dirty="0">
                <a:latin typeface="Times New Roman" panose="02020603050405020304" pitchFamily="18" charset="0"/>
                <a:cs typeface="Times New Roman" panose="02020603050405020304" pitchFamily="18" charset="0"/>
              </a:rPr>
              <a:t>предельной отпускной цены.</a:t>
            </a:r>
            <a:r>
              <a:rPr lang="ru-RU" sz="1600" b="0" i="0" dirty="0">
                <a:solidFill>
                  <a:srgbClr val="242424"/>
                </a:solidFill>
                <a:effectLst/>
                <a:latin typeface="Times New Roman" panose="02020603050405020304" pitchFamily="18" charset="0"/>
              </a:rPr>
              <a:t> </a:t>
            </a:r>
          </a:p>
        </p:txBody>
      </p:sp>
      <p:sp>
        <p:nvSpPr>
          <p:cNvPr id="16" name="TextBox 15">
            <a:extLst>
              <a:ext uri="{FF2B5EF4-FFF2-40B4-BE49-F238E27FC236}">
                <a16:creationId xmlns:a16="http://schemas.microsoft.com/office/drawing/2014/main" id="{F205F706-E9CE-424B-1523-1BF583BD8F25}"/>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11</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383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Прямоугольник: скругленные углы 29">
            <a:extLst>
              <a:ext uri="{FF2B5EF4-FFF2-40B4-BE49-F238E27FC236}">
                <a16:creationId xmlns:a16="http://schemas.microsoft.com/office/drawing/2014/main" id="{1B966F63-90EB-E165-BEA4-75C43725A62D}"/>
              </a:ext>
            </a:extLst>
          </p:cNvPr>
          <p:cNvSpPr/>
          <p:nvPr/>
        </p:nvSpPr>
        <p:spPr>
          <a:xfrm>
            <a:off x="303877" y="3872647"/>
            <a:ext cx="11646352" cy="224159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8" name="TextBox 27">
            <a:extLst>
              <a:ext uri="{FF2B5EF4-FFF2-40B4-BE49-F238E27FC236}">
                <a16:creationId xmlns:a16="http://schemas.microsoft.com/office/drawing/2014/main" id="{626A279E-CC4C-2C13-B29E-6E0D55F3DE65}"/>
              </a:ext>
            </a:extLst>
          </p:cNvPr>
          <p:cNvSpPr txBox="1"/>
          <p:nvPr/>
        </p:nvSpPr>
        <p:spPr>
          <a:xfrm>
            <a:off x="401350" y="4044701"/>
            <a:ext cx="11484653" cy="206210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L="285750" indent="-285750" algn="just">
              <a:buFont typeface="Arial" panose="020B0604020202020204" pitchFamily="34" charset="0"/>
              <a:buChar char="•"/>
            </a:pPr>
            <a:r>
              <a:rPr lang="ru-RU" sz="1600" b="0" i="1" dirty="0">
                <a:solidFill>
                  <a:schemeClr val="tx1"/>
                </a:solidFill>
                <a:effectLst/>
                <a:latin typeface="Times New Roman" panose="02020603050405020304" pitchFamily="18" charset="0"/>
              </a:rPr>
              <a:t>изменения цен на сырье, материалы, накладных расходов при производстве лекарственных препаратов, если зарегистрированные предельные отпускные цены, пересчитанные в базовые величины, составляют </a:t>
            </a:r>
            <a:r>
              <a:rPr lang="ru-RU" sz="1600" b="1" i="1" dirty="0">
                <a:solidFill>
                  <a:schemeClr val="tx1"/>
                </a:solidFill>
                <a:effectLst/>
                <a:latin typeface="Times New Roman" panose="02020603050405020304" pitchFamily="18" charset="0"/>
              </a:rPr>
              <a:t>до 0,1 базовой величины (включительно);</a:t>
            </a:r>
          </a:p>
          <a:p>
            <a:pPr marL="285750" indent="-285750" algn="just">
              <a:buFont typeface="Arial" panose="020B0604020202020204" pitchFamily="34" charset="0"/>
              <a:buChar char="•"/>
            </a:pPr>
            <a:r>
              <a:rPr lang="ru-RU" sz="1600" b="0" i="1" dirty="0">
                <a:solidFill>
                  <a:schemeClr val="tx1"/>
                </a:solidFill>
                <a:effectLst/>
                <a:latin typeface="Times New Roman" panose="02020603050405020304" pitchFamily="18" charset="0"/>
              </a:rPr>
              <a:t>изменения цен на сырье и материалы, используемые при производстве конкретного лекарственного препарата, которые в равной степени влияют на уровень зарегистрированных цен на все лекарственные препараты, отнесенные к одному международному непатентованному наименованию и имеющие одинаковый путь введения (колебания валютных курсов), если зарегистрированные предельные отпускные цены, пересчитанные в базовые величины, составляют </a:t>
            </a:r>
            <a:r>
              <a:rPr lang="ru-RU" sz="1600" b="1" i="1" dirty="0">
                <a:solidFill>
                  <a:schemeClr val="tx1"/>
                </a:solidFill>
                <a:effectLst/>
                <a:latin typeface="Times New Roman" panose="02020603050405020304" pitchFamily="18" charset="0"/>
              </a:rPr>
              <a:t>от 0,1 базовой величины до 0,5 базовой величины (включительно).</a:t>
            </a:r>
          </a:p>
        </p:txBody>
      </p:sp>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1231028" y="623957"/>
            <a:ext cx="9825295" cy="954107"/>
          </a:xfrm>
          <a:prstGeom prst="rect">
            <a:avLst/>
          </a:prstGeom>
          <a:noFill/>
        </p:spPr>
        <p:txBody>
          <a:bodyPr wrap="square">
            <a:spAutoFit/>
          </a:bodyPr>
          <a:lstStyle/>
          <a:p>
            <a:pPr algn="ctr"/>
            <a:r>
              <a:rPr lang="ru-RU" sz="2800" b="1" i="0" dirty="0">
                <a:solidFill>
                  <a:srgbClr val="242424"/>
                </a:solidFill>
                <a:effectLst/>
                <a:latin typeface="Times New Roman" panose="02020603050405020304" pitchFamily="18" charset="0"/>
              </a:rPr>
              <a:t>Расчет предельной отпускной цены в случае изменения </a:t>
            </a:r>
            <a:br>
              <a:rPr lang="ru-RU" sz="2800" b="1" i="0" dirty="0">
                <a:solidFill>
                  <a:srgbClr val="242424"/>
                </a:solidFill>
                <a:effectLst/>
                <a:latin typeface="Times New Roman" panose="02020603050405020304" pitchFamily="18" charset="0"/>
              </a:rPr>
            </a:br>
            <a:r>
              <a:rPr lang="ru-RU" sz="2800" b="1" i="0" dirty="0">
                <a:solidFill>
                  <a:srgbClr val="242424"/>
                </a:solidFill>
                <a:effectLst/>
                <a:latin typeface="Times New Roman" panose="02020603050405020304" pitchFamily="18" charset="0"/>
              </a:rPr>
              <a:t>зарегистрированной предельной отпускной цены</a:t>
            </a:r>
            <a:endParaRPr lang="ru-RU" sz="2800" b="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209E9E87-8E21-F46F-7B76-6F5EE8AB945D}"/>
              </a:ext>
            </a:extLst>
          </p:cNvPr>
          <p:cNvSpPr txBox="1"/>
          <p:nvPr/>
        </p:nvSpPr>
        <p:spPr>
          <a:xfrm>
            <a:off x="303878" y="1692387"/>
            <a:ext cx="11646351" cy="919401"/>
          </a:xfrm>
          <a:prstGeom prst="roundRect">
            <a:avLst/>
          </a:prstGeom>
          <a:ln w="12700">
            <a:solidFill>
              <a:schemeClr val="tx1"/>
            </a:solidFill>
          </a:ln>
        </p:spPr>
        <p:style>
          <a:lnRef idx="3">
            <a:schemeClr val="lt1"/>
          </a:lnRef>
          <a:fillRef idx="1">
            <a:schemeClr val="accent6"/>
          </a:fillRef>
          <a:effectRef idx="1">
            <a:schemeClr val="accent6"/>
          </a:effectRef>
          <a:fontRef idx="minor">
            <a:schemeClr val="lt1"/>
          </a:fontRef>
        </p:style>
        <p:txBody>
          <a:bodyPr wrap="square">
            <a:spAutoFit/>
          </a:bodyPr>
          <a:lstStyle/>
          <a:p>
            <a:pPr marL="625475" algn="just"/>
            <a:r>
              <a:rPr lang="ru-RU" sz="1600" b="0" i="0" dirty="0">
                <a:solidFill>
                  <a:schemeClr val="bg1"/>
                </a:solidFill>
                <a:effectLst/>
                <a:latin typeface="Times New Roman" panose="02020603050405020304" pitchFamily="18" charset="0"/>
              </a:rPr>
              <a:t>При необходимости изменения зарегистрированной предельной отпускной цены в соответствии с пунктом 19 Положения, если в контрактах, на основании которых осуществляется </a:t>
            </a:r>
            <a:r>
              <a:rPr lang="ru-RU" sz="1600" b="1" i="0" dirty="0">
                <a:solidFill>
                  <a:schemeClr val="bg1"/>
                </a:solidFill>
                <a:effectLst/>
                <a:latin typeface="Times New Roman" panose="02020603050405020304" pitchFamily="18" charset="0"/>
              </a:rPr>
              <a:t>ввоз</a:t>
            </a:r>
            <a:r>
              <a:rPr lang="ru-RU" sz="1600" b="0" i="0" dirty="0">
                <a:solidFill>
                  <a:schemeClr val="bg1"/>
                </a:solidFill>
                <a:effectLst/>
                <a:latin typeface="Times New Roman" panose="02020603050405020304" pitchFamily="18" charset="0"/>
              </a:rPr>
              <a:t>, сумма платежа указана </a:t>
            </a:r>
            <a:r>
              <a:rPr lang="ru-RU" sz="1600" b="1" i="0" dirty="0">
                <a:solidFill>
                  <a:schemeClr val="bg1"/>
                </a:solidFill>
                <a:effectLst/>
                <a:latin typeface="Times New Roman" panose="02020603050405020304" pitchFamily="18" charset="0"/>
              </a:rPr>
              <a:t>в</a:t>
            </a:r>
            <a:r>
              <a:rPr lang="ru-RU" sz="1600" b="0" i="0" dirty="0">
                <a:solidFill>
                  <a:schemeClr val="bg1"/>
                </a:solidFill>
                <a:effectLst/>
                <a:latin typeface="Times New Roman" panose="02020603050405020304" pitchFamily="18" charset="0"/>
              </a:rPr>
              <a:t> </a:t>
            </a:r>
            <a:r>
              <a:rPr lang="ru-RU" sz="1600" b="1" i="0" dirty="0">
                <a:solidFill>
                  <a:schemeClr val="bg1"/>
                </a:solidFill>
                <a:effectLst/>
                <a:latin typeface="Times New Roman" panose="02020603050405020304" pitchFamily="18" charset="0"/>
              </a:rPr>
              <a:t>иностранной валюте</a:t>
            </a:r>
            <a:r>
              <a:rPr lang="ru-RU" sz="1600" b="0" i="0" dirty="0">
                <a:solidFill>
                  <a:schemeClr val="bg1"/>
                </a:solidFill>
                <a:effectLst/>
                <a:latin typeface="Times New Roman" panose="02020603050405020304" pitchFamily="18" charset="0"/>
              </a:rPr>
              <a:t>, расчет предельной отпускной цены осуществляется в соответствии с </a:t>
            </a:r>
            <a:r>
              <a:rPr lang="ru-RU" sz="1600" b="1" i="0" dirty="0">
                <a:solidFill>
                  <a:schemeClr val="bg1"/>
                </a:solidFill>
                <a:effectLst/>
                <a:latin typeface="Times New Roman" panose="02020603050405020304" pitchFamily="18" charset="0"/>
              </a:rPr>
              <a:t>главами 1-3 Инструкции.</a:t>
            </a:r>
          </a:p>
        </p:txBody>
      </p:sp>
      <p:sp>
        <p:nvSpPr>
          <p:cNvPr id="21" name="TextBox 20">
            <a:extLst>
              <a:ext uri="{FF2B5EF4-FFF2-40B4-BE49-F238E27FC236}">
                <a16:creationId xmlns:a16="http://schemas.microsoft.com/office/drawing/2014/main" id="{C9779251-F16C-3D60-AD11-8E3AD2B6767A}"/>
              </a:ext>
            </a:extLst>
          </p:cNvPr>
          <p:cNvSpPr txBox="1"/>
          <p:nvPr/>
        </p:nvSpPr>
        <p:spPr>
          <a:xfrm>
            <a:off x="303878" y="2835793"/>
            <a:ext cx="11646352" cy="1191816"/>
          </a:xfrm>
          <a:prstGeom prst="roundRect">
            <a:avLst/>
          </a:prstGeom>
          <a:ln w="3175">
            <a:solidFill>
              <a:schemeClr val="tx1"/>
            </a:solidFill>
          </a:ln>
        </p:spPr>
        <p:style>
          <a:lnRef idx="3">
            <a:schemeClr val="lt1"/>
          </a:lnRef>
          <a:fillRef idx="1">
            <a:schemeClr val="accent6"/>
          </a:fillRef>
          <a:effectRef idx="1">
            <a:schemeClr val="accent6"/>
          </a:effectRef>
          <a:fontRef idx="minor">
            <a:schemeClr val="lt1"/>
          </a:fontRef>
        </p:style>
        <p:txBody>
          <a:bodyPr wrap="square">
            <a:spAutoFit/>
          </a:bodyPr>
          <a:lstStyle/>
          <a:p>
            <a:pPr marL="623888" algn="just"/>
            <a:r>
              <a:rPr lang="ru-RU" sz="1600" b="0" i="0" dirty="0">
                <a:solidFill>
                  <a:schemeClr val="bg1"/>
                </a:solidFill>
                <a:effectLst/>
                <a:latin typeface="Times New Roman" panose="02020603050405020304" pitchFamily="18" charset="0"/>
              </a:rPr>
              <a:t>При необходимости изменения зарегистрированной предельной отпускной цены в соответствии с пунктом 19 Положения, если в контрактах, на основании которых осуществляется </a:t>
            </a:r>
            <a:r>
              <a:rPr lang="ru-RU" sz="1600" b="1" i="0" dirty="0">
                <a:solidFill>
                  <a:schemeClr val="bg1"/>
                </a:solidFill>
                <a:effectLst/>
                <a:latin typeface="Times New Roman" panose="02020603050405020304" pitchFamily="18" charset="0"/>
              </a:rPr>
              <a:t>отпуск</a:t>
            </a:r>
            <a:r>
              <a:rPr lang="ru-RU" sz="1600" b="0" i="0" dirty="0">
                <a:solidFill>
                  <a:schemeClr val="bg1"/>
                </a:solidFill>
                <a:effectLst/>
                <a:latin typeface="Times New Roman" panose="02020603050405020304" pitchFamily="18" charset="0"/>
              </a:rPr>
              <a:t>, сумма платежа указана </a:t>
            </a:r>
            <a:r>
              <a:rPr lang="ru-RU" sz="1600" b="1" i="0" dirty="0">
                <a:solidFill>
                  <a:schemeClr val="bg1"/>
                </a:solidFill>
                <a:effectLst/>
                <a:latin typeface="Times New Roman" panose="02020603050405020304" pitchFamily="18" charset="0"/>
              </a:rPr>
              <a:t>в белорусских рублях</a:t>
            </a:r>
            <a:r>
              <a:rPr lang="ru-RU" sz="1600" b="0" i="0" dirty="0">
                <a:solidFill>
                  <a:schemeClr val="bg1"/>
                </a:solidFill>
                <a:effectLst/>
                <a:latin typeface="Times New Roman" panose="02020603050405020304" pitchFamily="18" charset="0"/>
              </a:rPr>
              <a:t>, </a:t>
            </a:r>
            <a:r>
              <a:rPr lang="ru-RU" sz="1600" b="1" i="0" dirty="0">
                <a:solidFill>
                  <a:schemeClr val="bg1"/>
                </a:solidFill>
                <a:effectLst/>
                <a:latin typeface="Times New Roman" panose="02020603050405020304" pitchFamily="18" charset="0"/>
              </a:rPr>
              <a:t>изменение </a:t>
            </a:r>
            <a:r>
              <a:rPr lang="ru-RU" sz="1600" i="0" dirty="0">
                <a:solidFill>
                  <a:schemeClr val="bg1"/>
                </a:solidFill>
                <a:effectLst/>
                <a:latin typeface="Times New Roman" panose="02020603050405020304" pitchFamily="18" charset="0"/>
              </a:rPr>
              <a:t>предельной отпускной цены </a:t>
            </a:r>
            <a:r>
              <a:rPr lang="ru-RU" sz="1600" b="1" i="0" dirty="0">
                <a:solidFill>
                  <a:schemeClr val="bg1"/>
                </a:solidFill>
                <a:effectLst/>
                <a:latin typeface="Times New Roman" panose="02020603050405020304" pitchFamily="18" charset="0"/>
              </a:rPr>
              <a:t>осуществляется не выше величины, рассчитанной в соответствии с пунктом 17 настоящей Инструкции, в случаях:</a:t>
            </a:r>
          </a:p>
        </p:txBody>
      </p:sp>
      <p:sp>
        <p:nvSpPr>
          <p:cNvPr id="22" name="Прямоугольник: скругленные углы 21">
            <a:extLst>
              <a:ext uri="{FF2B5EF4-FFF2-40B4-BE49-F238E27FC236}">
                <a16:creationId xmlns:a16="http://schemas.microsoft.com/office/drawing/2014/main" id="{B30FD7F1-2A0D-475A-236F-0D3A48026438}"/>
              </a:ext>
            </a:extLst>
          </p:cNvPr>
          <p:cNvSpPr/>
          <p:nvPr/>
        </p:nvSpPr>
        <p:spPr>
          <a:xfrm>
            <a:off x="401350" y="1808483"/>
            <a:ext cx="583475" cy="661851"/>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3" name="Прямоугольник: скругленные углы 22">
            <a:extLst>
              <a:ext uri="{FF2B5EF4-FFF2-40B4-BE49-F238E27FC236}">
                <a16:creationId xmlns:a16="http://schemas.microsoft.com/office/drawing/2014/main" id="{F1839A27-9960-5AAE-0A83-735D3BB2A366}"/>
              </a:ext>
            </a:extLst>
          </p:cNvPr>
          <p:cNvSpPr/>
          <p:nvPr/>
        </p:nvSpPr>
        <p:spPr>
          <a:xfrm>
            <a:off x="401350" y="2985353"/>
            <a:ext cx="583475" cy="876105"/>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4" name="TextBox 23">
            <a:extLst>
              <a:ext uri="{FF2B5EF4-FFF2-40B4-BE49-F238E27FC236}">
                <a16:creationId xmlns:a16="http://schemas.microsoft.com/office/drawing/2014/main" id="{62101F8E-8379-18E9-AA69-D373C16C5B53}"/>
              </a:ext>
            </a:extLst>
          </p:cNvPr>
          <p:cNvSpPr txBox="1"/>
          <p:nvPr/>
        </p:nvSpPr>
        <p:spPr>
          <a:xfrm>
            <a:off x="508710" y="1848531"/>
            <a:ext cx="368751" cy="584775"/>
          </a:xfrm>
          <a:prstGeom prst="rect">
            <a:avLst/>
          </a:prstGeom>
          <a:noFill/>
        </p:spPr>
        <p:txBody>
          <a:bodyPr wrap="square">
            <a:spAutoFit/>
          </a:bodyPr>
          <a:lstStyle/>
          <a:p>
            <a:pPr algn="just"/>
            <a:r>
              <a:rPr lang="ru-RU" sz="3200" b="0" i="0" dirty="0">
                <a:solidFill>
                  <a:schemeClr val="bg1"/>
                </a:solidFill>
                <a:effectLst/>
                <a:latin typeface="Times New Roman" panose="02020603050405020304" pitchFamily="18" charset="0"/>
              </a:rPr>
              <a:t>1</a:t>
            </a:r>
          </a:p>
        </p:txBody>
      </p:sp>
      <p:sp>
        <p:nvSpPr>
          <p:cNvPr id="25" name="TextBox 24">
            <a:extLst>
              <a:ext uri="{FF2B5EF4-FFF2-40B4-BE49-F238E27FC236}">
                <a16:creationId xmlns:a16="http://schemas.microsoft.com/office/drawing/2014/main" id="{3DFFBF24-5B65-DFC2-0440-03DC01336211}"/>
              </a:ext>
            </a:extLst>
          </p:cNvPr>
          <p:cNvSpPr txBox="1"/>
          <p:nvPr/>
        </p:nvSpPr>
        <p:spPr>
          <a:xfrm>
            <a:off x="508711" y="3123127"/>
            <a:ext cx="368751" cy="584775"/>
          </a:xfrm>
          <a:prstGeom prst="rect">
            <a:avLst/>
          </a:prstGeom>
          <a:noFill/>
        </p:spPr>
        <p:txBody>
          <a:bodyPr wrap="square">
            <a:spAutoFit/>
          </a:bodyPr>
          <a:lstStyle/>
          <a:p>
            <a:pPr algn="just"/>
            <a:r>
              <a:rPr lang="ru-RU" sz="3200" dirty="0">
                <a:solidFill>
                  <a:schemeClr val="bg1"/>
                </a:solidFill>
                <a:latin typeface="Times New Roman" panose="02020603050405020304" pitchFamily="18" charset="0"/>
              </a:rPr>
              <a:t>2</a:t>
            </a:r>
            <a:endParaRPr lang="ru-RU" sz="3200" b="0" i="0" dirty="0">
              <a:solidFill>
                <a:schemeClr val="bg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AE4F739C-B6DA-12C6-EAA1-C5AB1D72F33A}"/>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841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56B24A44-E2B9-2A67-B1C8-85AA137ED103}"/>
              </a:ext>
            </a:extLst>
          </p:cNvPr>
          <p:cNvSpPr txBox="1"/>
          <p:nvPr/>
        </p:nvSpPr>
        <p:spPr>
          <a:xfrm>
            <a:off x="349464" y="3352950"/>
            <a:ext cx="11609440" cy="1600438"/>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indent="341630" algn="just"/>
            <a:r>
              <a:rPr lang="ru-RU" sz="1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изменении зарегистрированной предельной отпускной цены, если в контрактах, на основании которых осуществляется отпуск, сумма платежа указана в белорусских рублях, в случае изменения цен на сырье, материалы, изменения накладных расходов при производстве лекарственных препаратов </a:t>
            </a:r>
            <a:r>
              <a:rPr lang="ru-RU" sz="14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составляется плановая калькуляция по расчету отпускных цен </a:t>
            </a:r>
            <a:r>
              <a:rPr lang="ru-RU" sz="1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 обоснованием изменения стоимости сырья, материалов, накладных расходов.</a:t>
            </a:r>
          </a:p>
          <a:p>
            <a:pPr indent="341630" algn="just"/>
            <a:r>
              <a:rPr lang="ru-RU" b="1"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b="1"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качестве </a:t>
            </a:r>
            <a:r>
              <a:rPr lang="ru-RU" sz="14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обоснования изменения стоимости сырья, материалов, накладных расходов используются калькуляции с расшифровками статей затрат, документы, подтверждающие увеличение стоимости сырья, материалов (</a:t>
            </a:r>
            <a:r>
              <a:rPr lang="ru-RU" sz="1400" b="1"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например, </a:t>
            </a:r>
            <a:r>
              <a:rPr lang="ru-RU" sz="14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договора на поставку) и т.д.</a:t>
            </a:r>
            <a:endParaRPr lang="ru-RU" sz="1400" b="1"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1241537" y="567769"/>
            <a:ext cx="9825295" cy="954107"/>
          </a:xfrm>
          <a:prstGeom prst="rect">
            <a:avLst/>
          </a:prstGeom>
          <a:noFill/>
        </p:spPr>
        <p:txBody>
          <a:bodyPr wrap="square">
            <a:spAutoFit/>
          </a:bodyPr>
          <a:lstStyle/>
          <a:p>
            <a:pPr algn="ctr"/>
            <a:r>
              <a:rPr lang="ru-RU" sz="2800" b="1" i="0" dirty="0">
                <a:solidFill>
                  <a:srgbClr val="242424"/>
                </a:solidFill>
                <a:effectLst/>
                <a:latin typeface="Times New Roman" panose="02020603050405020304" pitchFamily="18" charset="0"/>
              </a:rPr>
              <a:t>Расчет предельной отпускной цены в случае изменения </a:t>
            </a:r>
            <a:br>
              <a:rPr lang="ru-RU" sz="2800" b="1" i="0" dirty="0">
                <a:solidFill>
                  <a:srgbClr val="242424"/>
                </a:solidFill>
                <a:effectLst/>
                <a:latin typeface="Times New Roman" panose="02020603050405020304" pitchFamily="18" charset="0"/>
              </a:rPr>
            </a:br>
            <a:r>
              <a:rPr lang="ru-RU" sz="2800" b="1" i="0" dirty="0">
                <a:solidFill>
                  <a:srgbClr val="242424"/>
                </a:solidFill>
                <a:effectLst/>
                <a:latin typeface="Times New Roman" panose="02020603050405020304" pitchFamily="18" charset="0"/>
              </a:rPr>
              <a:t>зарегистрированной предельной отпускной цены</a:t>
            </a:r>
            <a:endParaRPr lang="ru-RU" sz="2800" b="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209E9E87-8E21-F46F-7B76-6F5EE8AB945D}"/>
              </a:ext>
            </a:extLst>
          </p:cNvPr>
          <p:cNvSpPr txBox="1"/>
          <p:nvPr/>
        </p:nvSpPr>
        <p:spPr>
          <a:xfrm>
            <a:off x="349464" y="1521876"/>
            <a:ext cx="11609440" cy="1831495"/>
          </a:xfrm>
          <a:prstGeom prst="roundRect">
            <a:avLst/>
          </a:prstGeom>
          <a:ln w="12700">
            <a:solidFill>
              <a:schemeClr val="tx1"/>
            </a:solidFill>
          </a:ln>
        </p:spPr>
        <p:style>
          <a:lnRef idx="3">
            <a:schemeClr val="lt1"/>
          </a:lnRef>
          <a:fillRef idx="1">
            <a:schemeClr val="accent6"/>
          </a:fillRef>
          <a:effectRef idx="1">
            <a:schemeClr val="accent6"/>
          </a:effectRef>
          <a:fontRef idx="minor">
            <a:schemeClr val="lt1"/>
          </a:fontRef>
        </p:style>
        <p:txBody>
          <a:bodyPr wrap="square">
            <a:spAutoFit/>
          </a:bodyPr>
          <a:lstStyle/>
          <a:p>
            <a:pPr marL="903288" algn="just">
              <a:lnSpc>
                <a:spcPct val="107000"/>
              </a:lnSpc>
              <a:spcBef>
                <a:spcPts val="1000"/>
              </a:spcBef>
              <a:spcAft>
                <a:spcPts val="800"/>
              </a:spcAft>
            </a:pP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При необходимости изменения зарегистрированной предельной отпускной цены, если в контрактах, на основании которых осуществляется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отпуск</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сумма платежа указана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 белорусских рублях</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в случае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изменения цен на сырье и материалы, накладных расходов</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при производстве лекарственных препаратов, если зарегистрированные предельные отпускные цены, пересчитанные в базовые величины, составляют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от 0,1 базовой величины до 0,5 базовой величины</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(включительно), изменение зарегистрированной предельной отпускной цены осуществляется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не выше прогнозируемого индекса потребительских цен.</a:t>
            </a:r>
            <a:endParaRPr lang="ru-RU" sz="1600" b="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2" name="Прямоугольник: скругленные углы 21">
            <a:extLst>
              <a:ext uri="{FF2B5EF4-FFF2-40B4-BE49-F238E27FC236}">
                <a16:creationId xmlns:a16="http://schemas.microsoft.com/office/drawing/2014/main" id="{B30FD7F1-2A0D-475A-236F-0D3A48026438}"/>
              </a:ext>
            </a:extLst>
          </p:cNvPr>
          <p:cNvSpPr/>
          <p:nvPr/>
        </p:nvSpPr>
        <p:spPr>
          <a:xfrm>
            <a:off x="490351" y="1648447"/>
            <a:ext cx="769640" cy="1578353"/>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4" name="TextBox 23">
            <a:extLst>
              <a:ext uri="{FF2B5EF4-FFF2-40B4-BE49-F238E27FC236}">
                <a16:creationId xmlns:a16="http://schemas.microsoft.com/office/drawing/2014/main" id="{62101F8E-8379-18E9-AA69-D373C16C5B53}"/>
              </a:ext>
            </a:extLst>
          </p:cNvPr>
          <p:cNvSpPr txBox="1"/>
          <p:nvPr/>
        </p:nvSpPr>
        <p:spPr>
          <a:xfrm>
            <a:off x="690795" y="2052185"/>
            <a:ext cx="368751" cy="584775"/>
          </a:xfrm>
          <a:prstGeom prst="rect">
            <a:avLst/>
          </a:prstGeom>
          <a:noFill/>
        </p:spPr>
        <p:txBody>
          <a:bodyPr wrap="square">
            <a:spAutoFit/>
          </a:bodyPr>
          <a:lstStyle/>
          <a:p>
            <a:pPr algn="just"/>
            <a:r>
              <a:rPr lang="ru-RU" sz="3200" dirty="0">
                <a:solidFill>
                  <a:schemeClr val="bg1"/>
                </a:solidFill>
                <a:latin typeface="Times New Roman" panose="02020603050405020304" pitchFamily="18" charset="0"/>
              </a:rPr>
              <a:t>3</a:t>
            </a:r>
            <a:endParaRPr lang="ru-RU" sz="3200" b="0" i="0" dirty="0">
              <a:solidFill>
                <a:schemeClr val="bg1"/>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B128E447-D45A-9C9D-FAEC-FFE2E8206CA0}"/>
              </a:ext>
            </a:extLst>
          </p:cNvPr>
          <p:cNvSpPr txBox="1"/>
          <p:nvPr/>
        </p:nvSpPr>
        <p:spPr>
          <a:xfrm>
            <a:off x="349464" y="5097153"/>
            <a:ext cx="11609440" cy="1248498"/>
          </a:xfrm>
          <a:prstGeom prst="roundRect">
            <a:avLst/>
          </a:prstGeom>
          <a:ln w="12700">
            <a:solidFill>
              <a:schemeClr val="tx1"/>
            </a:solidFill>
          </a:ln>
        </p:spPr>
        <p:style>
          <a:lnRef idx="3">
            <a:schemeClr val="lt1"/>
          </a:lnRef>
          <a:fillRef idx="1">
            <a:schemeClr val="accent6"/>
          </a:fillRef>
          <a:effectRef idx="1">
            <a:schemeClr val="accent6"/>
          </a:effectRef>
          <a:fontRef idx="minor">
            <a:schemeClr val="lt1"/>
          </a:fontRef>
        </p:style>
        <p:txBody>
          <a:bodyPr wrap="square">
            <a:spAutoFit/>
          </a:bodyPr>
          <a:lstStyle/>
          <a:p>
            <a:pPr marL="893763" algn="just">
              <a:lnSpc>
                <a:spcPct val="107000"/>
              </a:lnSpc>
              <a:spcBef>
                <a:spcPts val="1000"/>
              </a:spcBef>
              <a:spcAft>
                <a:spcPts val="800"/>
              </a:spcAft>
            </a:pP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 иных случаях при необходимости изменения зарегистрированной предельной отпускной цены, если в контрактах, на основании которых осуществляется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отпуск</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сумма платежа указана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 белорусских рублях</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в</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не зависимости от зарегистрированных предельных отпускных цен, пересчитанных в базовые величины</a:t>
            </a:r>
            <a:r>
              <a:rPr lang="ru-RU"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расчет предельной отпускной цены осуществляется </a:t>
            </a:r>
            <a:r>
              <a:rPr lang="ru-RU" sz="16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 соответствии с главами 1-3 Инструкции.</a:t>
            </a:r>
            <a:endParaRPr lang="ru-RU" sz="1600" b="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Прямоугольник: скругленные углы 19">
            <a:extLst>
              <a:ext uri="{FF2B5EF4-FFF2-40B4-BE49-F238E27FC236}">
                <a16:creationId xmlns:a16="http://schemas.microsoft.com/office/drawing/2014/main" id="{7ED0D1FA-9528-67AB-2799-73166830889B}"/>
              </a:ext>
            </a:extLst>
          </p:cNvPr>
          <p:cNvSpPr/>
          <p:nvPr/>
        </p:nvSpPr>
        <p:spPr>
          <a:xfrm>
            <a:off x="490351" y="5216109"/>
            <a:ext cx="732729" cy="994011"/>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6" name="TextBox 25">
            <a:extLst>
              <a:ext uri="{FF2B5EF4-FFF2-40B4-BE49-F238E27FC236}">
                <a16:creationId xmlns:a16="http://schemas.microsoft.com/office/drawing/2014/main" id="{478053E1-DF3A-EE2E-C7EB-E3BA6DF32B6F}"/>
              </a:ext>
            </a:extLst>
          </p:cNvPr>
          <p:cNvSpPr txBox="1"/>
          <p:nvPr/>
        </p:nvSpPr>
        <p:spPr>
          <a:xfrm>
            <a:off x="672339" y="5420726"/>
            <a:ext cx="368751" cy="584775"/>
          </a:xfrm>
          <a:prstGeom prst="rect">
            <a:avLst/>
          </a:prstGeom>
          <a:noFill/>
        </p:spPr>
        <p:txBody>
          <a:bodyPr wrap="square">
            <a:spAutoFit/>
          </a:bodyPr>
          <a:lstStyle/>
          <a:p>
            <a:pPr algn="just"/>
            <a:r>
              <a:rPr lang="en-US" sz="3200" b="0" i="0" dirty="0">
                <a:solidFill>
                  <a:schemeClr val="bg1"/>
                </a:solidFill>
                <a:effectLst/>
                <a:latin typeface="Times New Roman" panose="02020603050405020304" pitchFamily="18" charset="0"/>
              </a:rPr>
              <a:t>4</a:t>
            </a:r>
            <a:endParaRPr lang="ru-RU" sz="3200" b="0" i="0" dirty="0">
              <a:solidFill>
                <a:schemeClr val="bg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FB10AC2C-BA17-9DAF-B271-88138925FF5E}"/>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13</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80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39BD5E3-5762-EBD8-0E83-B15481850049}"/>
              </a:ext>
            </a:extLst>
          </p:cNvPr>
          <p:cNvSpPr txBox="1"/>
          <p:nvPr/>
        </p:nvSpPr>
        <p:spPr>
          <a:xfrm>
            <a:off x="239652" y="1802215"/>
            <a:ext cx="11722014" cy="1320149"/>
          </a:xfrm>
          <a:prstGeom prst="round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algn="just">
              <a:lnSpc>
                <a:spcPct val="107000"/>
              </a:lnSpc>
              <a:spcBef>
                <a:spcPts val="1000"/>
              </a:spcBef>
              <a:spcAft>
                <a:spcPts val="800"/>
              </a:spcAft>
            </a:pPr>
            <a:r>
              <a:rPr lang="ru-RU" sz="17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Величина изменения зарегистрированной предельной отпускной цены, если в контрактах, на основании которых осуществляется отпуск, сумма платежа указана </a:t>
            </a:r>
            <a:r>
              <a:rPr lang="ru-RU" sz="17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 белорусских рублях</a:t>
            </a:r>
            <a:r>
              <a:rPr lang="ru-RU" sz="17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при необходимости изменения зарегистрированной предельной отпускной цены в соответствии с пунктом 19 Положения, в случаях, предусмотренных частью первой пункта 14 Инструкции, не должна превышать значения, рассчитанного по формуле</a:t>
            </a:r>
            <a:r>
              <a:rPr lang="en-US" sz="17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7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63F3279E-587F-DA6C-18FB-E5617EBB1D0A}"/>
              </a:ext>
            </a:extLst>
          </p:cNvPr>
          <p:cNvSpPr txBox="1"/>
          <p:nvPr/>
        </p:nvSpPr>
        <p:spPr>
          <a:xfrm>
            <a:off x="637620" y="4296965"/>
            <a:ext cx="11445785" cy="877163"/>
          </a:xfrm>
          <a:prstGeom prst="rect">
            <a:avLst/>
          </a:prstGeom>
          <a:noFill/>
        </p:spPr>
        <p:txBody>
          <a:bodyPr wrap="square">
            <a:spAutoFit/>
          </a:bodyPr>
          <a:lstStyle/>
          <a:p>
            <a:pPr marL="803275" indent="-803275" algn="just"/>
            <a:r>
              <a:rPr lang="ru-RU" sz="17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 </a:t>
            </a:r>
            <a:r>
              <a:rPr lang="ru-RU" sz="1700" kern="0" dirty="0">
                <a:effectLst/>
                <a:latin typeface="Times New Roman" panose="02020603050405020304" pitchFamily="18" charset="0"/>
                <a:ea typeface="Times New Roman" panose="02020603050405020304" pitchFamily="18" charset="0"/>
                <a:cs typeface="Times New Roman" panose="02020603050405020304" pitchFamily="18" charset="0"/>
              </a:rPr>
              <a:t>величина изменения зарегистрированной предельной отпускной цены (процентов)</a:t>
            </a:r>
            <a:endParaRPr lang="en-US" sz="17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3275" indent="-803275" algn="just"/>
            <a:r>
              <a:rPr lang="ru-RU" sz="17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ИПЦ</a:t>
            </a:r>
            <a:r>
              <a:rPr lang="ru-RU" sz="1700" kern="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пг</a:t>
            </a:r>
            <a:r>
              <a:rPr lang="ru-RU" sz="1700" kern="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фактический индекс потребительских цен на товары и услуги предшествующего календарного года (процентов)</a:t>
            </a:r>
            <a:r>
              <a:rPr lang="en-US"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520825" indent="-1520825" algn="just"/>
            <a:r>
              <a:rPr lang="ru-RU" sz="17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ИПЦ</a:t>
            </a:r>
            <a:r>
              <a:rPr lang="ru-RU" sz="1700" kern="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тг</a:t>
            </a:r>
            <a:r>
              <a:rPr lang="ru-RU"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прогнозируемый индекс потребительских цен (процентов).</a:t>
            </a:r>
            <a:endParaRPr lang="ru-RU" sz="17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6B0F3084-0862-7CA7-02D7-E99662C311D1}"/>
                  </a:ext>
                </a:extLst>
              </p:cNvPr>
              <p:cNvSpPr txBox="1"/>
              <p:nvPr/>
            </p:nvSpPr>
            <p:spPr>
              <a:xfrm>
                <a:off x="3676862" y="3451355"/>
                <a:ext cx="4771929" cy="5862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ru-RU" sz="2000" b="0" i="1" smtClean="0">
                          <a:latin typeface="Cambria Math" panose="02040503050406030204" pitchFamily="18" charset="0"/>
                        </a:rPr>
                        <m:t>И=</m:t>
                      </m:r>
                      <m:f>
                        <m:fPr>
                          <m:ctrlPr>
                            <a:rPr lang="ru-RU" sz="2000" b="0" i="1" smtClean="0">
                              <a:latin typeface="Cambria Math" panose="02040503050406030204" pitchFamily="18" charset="0"/>
                            </a:rPr>
                          </m:ctrlPr>
                        </m:fPr>
                        <m:num>
                          <m:sSub>
                            <m:sSubPr>
                              <m:ctrlPr>
                                <a:rPr lang="ru-RU" sz="2000" b="0" i="1" smtClean="0">
                                  <a:latin typeface="Cambria Math" panose="02040503050406030204" pitchFamily="18" charset="0"/>
                                </a:rPr>
                              </m:ctrlPr>
                            </m:sSubPr>
                            <m:e>
                              <m:r>
                                <a:rPr lang="ru-RU" sz="2000" b="0" i="1" smtClean="0">
                                  <a:latin typeface="Cambria Math" panose="02040503050406030204" pitchFamily="18" charset="0"/>
                                </a:rPr>
                                <m:t>ИПЦ</m:t>
                              </m:r>
                            </m:e>
                            <m:sub>
                              <m:r>
                                <a:rPr lang="ru-RU" sz="2000" b="0" i="1" smtClean="0">
                                  <a:latin typeface="Cambria Math" panose="02040503050406030204" pitchFamily="18" charset="0"/>
                                </a:rPr>
                                <m:t>ПГ</m:t>
                              </m:r>
                            </m:sub>
                          </m:sSub>
                          <m:r>
                            <a:rPr lang="ru-RU" sz="2000" i="1">
                              <a:latin typeface="Cambria Math" panose="02040503050406030204" pitchFamily="18" charset="0"/>
                              <a:ea typeface="Cambria Math" panose="02040503050406030204" pitchFamily="18" charset="0"/>
                            </a:rPr>
                            <m:t>×</m:t>
                          </m:r>
                          <m:r>
                            <a:rPr lang="ru-RU" sz="2000" b="0" i="1" smtClean="0">
                              <a:latin typeface="Cambria Math" panose="02040503050406030204" pitchFamily="18" charset="0"/>
                              <a:ea typeface="Cambria Math" panose="02040503050406030204" pitchFamily="18" charset="0"/>
                            </a:rPr>
                            <m:t>(100+</m:t>
                          </m:r>
                          <m:sSub>
                            <m:sSubPr>
                              <m:ctrlPr>
                                <a:rPr lang="ru-RU" sz="2000" i="1">
                                  <a:latin typeface="Cambria Math" panose="02040503050406030204" pitchFamily="18" charset="0"/>
                                </a:rPr>
                              </m:ctrlPr>
                            </m:sSubPr>
                            <m:e>
                              <m:r>
                                <a:rPr lang="ru-RU" sz="2000" i="1">
                                  <a:latin typeface="Cambria Math" panose="02040503050406030204" pitchFamily="18" charset="0"/>
                                </a:rPr>
                                <m:t>ИПЦ</m:t>
                              </m:r>
                            </m:e>
                            <m:sub>
                              <m:r>
                                <a:rPr lang="ru-RU" sz="2000" b="0" i="1" smtClean="0">
                                  <a:latin typeface="Cambria Math" panose="02040503050406030204" pitchFamily="18" charset="0"/>
                                </a:rPr>
                                <m:t>Т</m:t>
                              </m:r>
                              <m:r>
                                <a:rPr lang="ru-RU" sz="2000" i="1">
                                  <a:latin typeface="Cambria Math" panose="02040503050406030204" pitchFamily="18" charset="0"/>
                                </a:rPr>
                                <m:t>Г</m:t>
                              </m:r>
                            </m:sub>
                          </m:sSub>
                          <m:r>
                            <a:rPr lang="ru-RU" sz="2000" b="0" i="1" smtClean="0">
                              <a:latin typeface="Cambria Math" panose="02040503050406030204" pitchFamily="18" charset="0"/>
                            </a:rPr>
                            <m:t>)</m:t>
                          </m:r>
                        </m:num>
                        <m:den>
                          <m:r>
                            <a:rPr lang="ru-RU" sz="2000" b="0" i="1" smtClean="0">
                              <a:latin typeface="Cambria Math" panose="02040503050406030204" pitchFamily="18" charset="0"/>
                            </a:rPr>
                            <m:t>100</m:t>
                          </m:r>
                        </m:den>
                      </m:f>
                      <m:r>
                        <a:rPr lang="ru-RU" sz="2000" b="0" i="1" smtClean="0">
                          <a:latin typeface="Cambria Math" panose="02040503050406030204" pitchFamily="18" charset="0"/>
                        </a:rPr>
                        <m:t>−100 %,</m:t>
                      </m:r>
                    </m:oMath>
                  </m:oMathPara>
                </a14:m>
                <a:endParaRPr lang="ru-RU" sz="2000" dirty="0"/>
              </a:p>
            </p:txBody>
          </p:sp>
        </mc:Choice>
        <mc:Fallback xmlns="">
          <p:sp>
            <p:nvSpPr>
              <p:cNvPr id="41" name="TextBox 40">
                <a:extLst>
                  <a:ext uri="{FF2B5EF4-FFF2-40B4-BE49-F238E27FC236}">
                    <a16:creationId xmlns:a16="http://schemas.microsoft.com/office/drawing/2014/main" id="{6B0F3084-0862-7CA7-02D7-E99662C311D1}"/>
                  </a:ext>
                </a:extLst>
              </p:cNvPr>
              <p:cNvSpPr txBox="1">
                <a:spLocks noRot="1" noChangeAspect="1" noMove="1" noResize="1" noEditPoints="1" noAdjustHandles="1" noChangeArrowheads="1" noChangeShapeType="1" noTextEdit="1"/>
              </p:cNvSpPr>
              <p:nvPr/>
            </p:nvSpPr>
            <p:spPr>
              <a:xfrm>
                <a:off x="3676862" y="3451355"/>
                <a:ext cx="4771929" cy="586251"/>
              </a:xfrm>
              <a:prstGeom prst="rect">
                <a:avLst/>
              </a:prstGeom>
              <a:blipFill>
                <a:blip r:embed="rId7"/>
                <a:stretch>
                  <a:fillRect/>
                </a:stretch>
              </a:blipFill>
            </p:spPr>
            <p:txBody>
              <a:bodyPr/>
              <a:lstStyle/>
              <a:p>
                <a:r>
                  <a:rPr lang="ru-RU">
                    <a:noFill/>
                  </a:rPr>
                  <a:t> </a:t>
                </a:r>
              </a:p>
            </p:txBody>
          </p:sp>
        </mc:Fallback>
      </mc:AlternateContent>
      <p:sp>
        <p:nvSpPr>
          <p:cNvPr id="42" name="TextBox 41">
            <a:extLst>
              <a:ext uri="{FF2B5EF4-FFF2-40B4-BE49-F238E27FC236}">
                <a16:creationId xmlns:a16="http://schemas.microsoft.com/office/drawing/2014/main" id="{75D07320-6255-6A34-1CC8-22687CDC8F16}"/>
              </a:ext>
            </a:extLst>
          </p:cNvPr>
          <p:cNvSpPr txBox="1"/>
          <p:nvPr/>
        </p:nvSpPr>
        <p:spPr>
          <a:xfrm>
            <a:off x="258701" y="4296965"/>
            <a:ext cx="491879" cy="353943"/>
          </a:xfrm>
          <a:prstGeom prst="rect">
            <a:avLst/>
          </a:prstGeom>
          <a:noFill/>
        </p:spPr>
        <p:txBody>
          <a:bodyPr wrap="square">
            <a:spAutoFit/>
          </a:bodyPr>
          <a:lstStyle/>
          <a:p>
            <a:pPr marL="803275" indent="-803275" algn="just"/>
            <a:r>
              <a:rPr lang="ru-RU" sz="17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где</a:t>
            </a:r>
            <a:endParaRPr lang="ru-RU" sz="17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80DCD958-3161-05AA-97E7-4775229A3286}"/>
              </a:ext>
            </a:extLst>
          </p:cNvPr>
          <p:cNvSpPr txBox="1"/>
          <p:nvPr/>
        </p:nvSpPr>
        <p:spPr>
          <a:xfrm>
            <a:off x="1270688" y="677073"/>
            <a:ext cx="9825295" cy="954107"/>
          </a:xfrm>
          <a:prstGeom prst="rect">
            <a:avLst/>
          </a:prstGeom>
          <a:noFill/>
        </p:spPr>
        <p:txBody>
          <a:bodyPr wrap="square">
            <a:spAutoFit/>
          </a:bodyPr>
          <a:lstStyle/>
          <a:p>
            <a:pPr algn="ctr"/>
            <a:r>
              <a:rPr lang="ru-RU" sz="2800" b="1" i="0" dirty="0">
                <a:solidFill>
                  <a:srgbClr val="242424"/>
                </a:solidFill>
                <a:effectLst/>
                <a:latin typeface="Times New Roman" panose="02020603050405020304" pitchFamily="18" charset="0"/>
              </a:rPr>
              <a:t>Расчет предельной отпускной цены в случае и</a:t>
            </a:r>
            <a:r>
              <a:rPr lang="ru-RU" sz="2800" b="1" dirty="0">
                <a:solidFill>
                  <a:srgbClr val="242424"/>
                </a:solidFill>
                <a:latin typeface="Times New Roman" panose="02020603050405020304" pitchFamily="18" charset="0"/>
              </a:rPr>
              <a:t>з</a:t>
            </a:r>
            <a:r>
              <a:rPr lang="ru-RU" sz="2800" b="1" i="0" dirty="0">
                <a:solidFill>
                  <a:srgbClr val="242424"/>
                </a:solidFill>
                <a:effectLst/>
                <a:latin typeface="Times New Roman" panose="02020603050405020304" pitchFamily="18" charset="0"/>
              </a:rPr>
              <a:t>менения </a:t>
            </a:r>
            <a:br>
              <a:rPr lang="ru-RU" sz="2800" b="1" i="0" dirty="0">
                <a:solidFill>
                  <a:srgbClr val="242424"/>
                </a:solidFill>
                <a:effectLst/>
                <a:latin typeface="Times New Roman" panose="02020603050405020304" pitchFamily="18" charset="0"/>
              </a:rPr>
            </a:br>
            <a:r>
              <a:rPr lang="ru-RU" sz="2800" b="1" i="0" dirty="0">
                <a:solidFill>
                  <a:srgbClr val="242424"/>
                </a:solidFill>
                <a:effectLst/>
                <a:latin typeface="Times New Roman" panose="02020603050405020304" pitchFamily="18" charset="0"/>
              </a:rPr>
              <a:t>зарегистрированной предельной отпускной цены</a:t>
            </a:r>
            <a:endParaRPr lang="ru-RU" sz="2800" b="1"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7C48B653-D5FB-2D3C-E1E0-364217B0BF81}"/>
              </a:ext>
            </a:extLst>
          </p:cNvPr>
          <p:cNvSpPr txBox="1"/>
          <p:nvPr/>
        </p:nvSpPr>
        <p:spPr>
          <a:xfrm>
            <a:off x="239652" y="5150168"/>
            <a:ext cx="11804693" cy="13234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ru-RU"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изменении зарегистрированной предельной отпускной цены в соответствии с частями первой и второй пункта 14 настоящей Инструкции </a:t>
            </a:r>
            <a:r>
              <a:rPr lang="ru-RU" sz="20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прогнозируемый индекс потребительских цен применяется один раз за период, равный календарному году, </a:t>
            </a:r>
            <a:r>
              <a:rPr lang="ru-RU"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вне зависимости от количества изменений зарегистрированной предельной отпускной цены.</a:t>
            </a:r>
            <a:endParaRPr lang="ru-RU" sz="20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E08A8E1D-8BF7-E8C4-2E09-0116D0F0FAF7}"/>
              </a:ext>
            </a:extLst>
          </p:cNvPr>
          <p:cNvSpPr txBox="1"/>
          <p:nvPr/>
        </p:nvSpPr>
        <p:spPr>
          <a:xfrm>
            <a:off x="11531264" y="6400481"/>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14</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83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6" y="923691"/>
            <a:ext cx="9825295" cy="1384995"/>
          </a:xfrm>
          <a:prstGeom prst="rect">
            <a:avLst/>
          </a:prstGeom>
          <a:noFill/>
          <a:effectLst>
            <a:outerShdw blurRad="50800" dist="50800" dir="5400000" algn="ctr" rotWithShape="0">
              <a:schemeClr val="bg2"/>
            </a:outerShdw>
          </a:effectLst>
        </p:spPr>
        <p:txBody>
          <a:bodyPr wrap="square">
            <a:spAutoFit/>
          </a:bodyPr>
          <a:lstStyle/>
          <a:p>
            <a:pPr algn="ctr"/>
            <a:r>
              <a:rPr lang="ru-RU" sz="2800" b="1" i="0" dirty="0">
                <a:effectLst/>
                <a:latin typeface="Times New Roman" panose="02020603050405020304" pitchFamily="18" charset="0"/>
              </a:rPr>
              <a:t>Основания для отказа в согласовании МАРТ</a:t>
            </a:r>
            <a:endParaRPr lang="ru-RU" sz="2800" b="1" i="0" dirty="0">
              <a:effectLst>
                <a:outerShdw blurRad="38100" dist="38100" dir="2700000" algn="tl">
                  <a:srgbClr val="000000">
                    <a:alpha val="43137"/>
                  </a:srgbClr>
                </a:outerShdw>
              </a:effectLst>
              <a:latin typeface="Times New Roman" panose="02020603050405020304" pitchFamily="18" charset="0"/>
            </a:endParaRPr>
          </a:p>
          <a:p>
            <a:pPr algn="ctr"/>
            <a:r>
              <a:rPr lang="ru-RU" sz="2800" b="1" i="0" dirty="0">
                <a:effectLst/>
                <a:latin typeface="Times New Roman" panose="02020603050405020304" pitchFamily="18" charset="0"/>
              </a:rPr>
              <a:t>предельной отпускной цены</a:t>
            </a:r>
            <a:endParaRPr lang="ru-RU" sz="2800" b="1" dirty="0">
              <a:latin typeface="Times New Roman" panose="02020603050405020304" pitchFamily="18" charset="0"/>
              <a:cs typeface="Times New Roman" panose="02020603050405020304" pitchFamily="18" charset="0"/>
            </a:endParaRPr>
          </a:p>
          <a:p>
            <a:pPr algn="ctr"/>
            <a:endParaRPr lang="ru-RU" sz="28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982326" y="2134343"/>
            <a:ext cx="11358860" cy="1486433"/>
          </a:xfrm>
          <a:prstGeom prst="rect">
            <a:avLst/>
          </a:prstGeom>
          <a:noFill/>
          <a:effectLst/>
        </p:spPr>
        <p:txBody>
          <a:bodyPr wrap="square" rtlCol="0">
            <a:spAutoFit/>
          </a:bodyPr>
          <a:lstStyle/>
          <a:p>
            <a:pPr lvl="0" algn="just">
              <a:buSzPts val="1500"/>
            </a:pPr>
            <a:endParaRPr lang="ru-RU" sz="20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spcAft>
                <a:spcPts val="800"/>
              </a:spcAft>
            </a:pPr>
            <a:endParaRPr lang="ru-RU"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16" name="TextBox 15">
            <a:extLst>
              <a:ext uri="{FF2B5EF4-FFF2-40B4-BE49-F238E27FC236}">
                <a16:creationId xmlns:a16="http://schemas.microsoft.com/office/drawing/2014/main" id="{5A614128-4678-7F1C-B770-CB1045602214}"/>
              </a:ext>
            </a:extLst>
          </p:cNvPr>
          <p:cNvSpPr txBox="1"/>
          <p:nvPr/>
        </p:nvSpPr>
        <p:spPr>
          <a:xfrm>
            <a:off x="1482173" y="2315266"/>
            <a:ext cx="916130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285750" indent="-285750" algn="just">
              <a:buFont typeface="Arial" panose="020B0604020202020204" pitchFamily="34" charset="0"/>
              <a:buChar char="•"/>
            </a:pPr>
            <a:r>
              <a:rPr lang="ru-RU" sz="2400" b="0" i="0" dirty="0">
                <a:solidFill>
                  <a:schemeClr val="bg1"/>
                </a:solidFill>
                <a:effectLst/>
                <a:latin typeface="Times New Roman" panose="02020603050405020304" pitchFamily="18" charset="0"/>
              </a:rPr>
              <a:t>представление недостоверных либо неполных сведений</a:t>
            </a:r>
            <a:r>
              <a:rPr lang="ru-RU" sz="2000" b="0" i="0" dirty="0">
                <a:solidFill>
                  <a:schemeClr val="bg1"/>
                </a:solidFill>
                <a:effectLst/>
                <a:latin typeface="Times New Roman" panose="02020603050405020304" pitchFamily="18" charset="0"/>
              </a:rPr>
              <a:t>;</a:t>
            </a:r>
          </a:p>
        </p:txBody>
      </p:sp>
      <p:sp>
        <p:nvSpPr>
          <p:cNvPr id="17" name="TextBox 16">
            <a:extLst>
              <a:ext uri="{FF2B5EF4-FFF2-40B4-BE49-F238E27FC236}">
                <a16:creationId xmlns:a16="http://schemas.microsoft.com/office/drawing/2014/main" id="{2E569649-52BE-6CF8-1E3A-801B8A816711}"/>
              </a:ext>
            </a:extLst>
          </p:cNvPr>
          <p:cNvSpPr txBox="1"/>
          <p:nvPr/>
        </p:nvSpPr>
        <p:spPr>
          <a:xfrm>
            <a:off x="1482173" y="3324368"/>
            <a:ext cx="9140329"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285750" indent="-285750" algn="just">
              <a:buFont typeface="Arial" panose="020B0604020202020204" pitchFamily="34" charset="0"/>
              <a:buChar char="•"/>
            </a:pPr>
            <a:r>
              <a:rPr lang="ru-RU" sz="2400" b="0" i="0" dirty="0">
                <a:solidFill>
                  <a:schemeClr val="bg1"/>
                </a:solidFill>
                <a:effectLst/>
                <a:latin typeface="Times New Roman" panose="02020603050405020304" pitchFamily="18" charset="0"/>
              </a:rPr>
              <a:t>превышение значения представленной для регистрации предельной отпускной цены над ценой, рассчитанной МАРТ в соответствии с методикой.</a:t>
            </a:r>
          </a:p>
        </p:txBody>
      </p:sp>
      <p:sp>
        <p:nvSpPr>
          <p:cNvPr id="18" name="TextBox 17">
            <a:extLst>
              <a:ext uri="{FF2B5EF4-FFF2-40B4-BE49-F238E27FC236}">
                <a16:creationId xmlns:a16="http://schemas.microsoft.com/office/drawing/2014/main" id="{E62F9905-A5EF-4885-BA6A-81A6167C88C1}"/>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15</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24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Картинки по запросу министерство антимонопольного регулирования и торговли геральдика"/>
          <p:cNvPicPr>
            <a:picLocks noChangeAspect="1" noChangeArrowheads="1"/>
          </p:cNvPicPr>
          <p:nvPr/>
        </p:nvPicPr>
        <p:blipFill rotWithShape="1">
          <a:blip r:embed="rId2" cstate="print"/>
          <a:srcRect l="8415" t="3537" r="8101" b="6119"/>
          <a:stretch/>
        </p:blipFill>
        <p:spPr bwMode="auto">
          <a:xfrm>
            <a:off x="5125550" y="928700"/>
            <a:ext cx="1934424" cy="1814041"/>
          </a:xfrm>
          <a:prstGeom prst="ellipse">
            <a:avLst/>
          </a:prstGeom>
          <a:noFill/>
          <a:ln>
            <a:noFill/>
          </a:ln>
        </p:spPr>
      </p:pic>
      <p:sp>
        <p:nvSpPr>
          <p:cNvPr id="4" name="TextBox 24"/>
          <p:cNvSpPr txBox="1">
            <a:spLocks noChangeArrowheads="1"/>
          </p:cNvSpPr>
          <p:nvPr/>
        </p:nvSpPr>
        <p:spPr bwMode="auto">
          <a:xfrm>
            <a:off x="2060512" y="2850763"/>
            <a:ext cx="8064500" cy="646331"/>
          </a:xfrm>
          <a:prstGeom prst="rect">
            <a:avLst/>
          </a:prstGeom>
          <a:noFill/>
          <a:ln w="9525">
            <a:noFill/>
            <a:miter lim="800000"/>
            <a:headEnd/>
            <a:tailEnd/>
          </a:ln>
        </p:spPr>
        <p:txBody>
          <a:bodyPr>
            <a:spAutoFit/>
          </a:bodyPr>
          <a:lstStyle/>
          <a:p>
            <a:pPr algn="ctr"/>
            <a:r>
              <a:rPr lang="ru-RU" sz="3600" b="1" i="1" dirty="0">
                <a:solidFill>
                  <a:schemeClr val="tx2">
                    <a:lumMod val="50000"/>
                  </a:schemeClr>
                </a:solidFill>
                <a:latin typeface="Times New Roman" pitchFamily="18" charset="0"/>
                <a:cs typeface="Times New Roman" pitchFamily="18" charset="0"/>
              </a:rPr>
              <a:t>Благодарим за внимание!</a:t>
            </a:r>
            <a:endParaRPr lang="ru-RU" sz="3600" i="1" dirty="0">
              <a:solidFill>
                <a:schemeClr val="tx2">
                  <a:lumMod val="50000"/>
                </a:schemeClr>
              </a:solidFill>
              <a:latin typeface="Times New Roman" pitchFamily="18" charset="0"/>
              <a:cs typeface="Times New Roman" pitchFamily="18" charset="0"/>
            </a:endParaRPr>
          </a:p>
        </p:txBody>
      </p:sp>
      <p:pic>
        <p:nvPicPr>
          <p:cNvPr id="5" name="Рисунок 4">
            <a:extLst>
              <a:ext uri="{FF2B5EF4-FFF2-40B4-BE49-F238E27FC236}">
                <a16:creationId xmlns:a16="http://schemas.microsoft.com/office/drawing/2014/main" id="{90836E8E-3E6D-44BD-ABA8-FF815F577A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2101" y="3724938"/>
            <a:ext cx="2181323" cy="2142829"/>
          </a:xfrm>
          <a:prstGeom prst="rect">
            <a:avLst/>
          </a:prstGeom>
        </p:spPr>
      </p:pic>
      <p:cxnSp>
        <p:nvCxnSpPr>
          <p:cNvPr id="6" name="Прямая соединительная линия 5">
            <a:extLst>
              <a:ext uri="{FF2B5EF4-FFF2-40B4-BE49-F238E27FC236}">
                <a16:creationId xmlns:a16="http://schemas.microsoft.com/office/drawing/2014/main" id="{B0341ACC-032A-49F3-8CC2-6CFDDE5FE2B0}"/>
              </a:ext>
            </a:extLst>
          </p:cNvPr>
          <p:cNvCxnSpPr/>
          <p:nvPr/>
        </p:nvCxnSpPr>
        <p:spPr>
          <a:xfrm>
            <a:off x="204787" y="614934"/>
            <a:ext cx="1170622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a:extLst>
              <a:ext uri="{FF2B5EF4-FFF2-40B4-BE49-F238E27FC236}">
                <a16:creationId xmlns:a16="http://schemas.microsoft.com/office/drawing/2014/main" id="{B63E80A7-B7F3-4C68-A349-BA0B5EFF9EA7}"/>
              </a:ext>
            </a:extLst>
          </p:cNvPr>
          <p:cNvCxnSpPr/>
          <p:nvPr/>
        </p:nvCxnSpPr>
        <p:spPr>
          <a:xfrm>
            <a:off x="239652" y="616617"/>
            <a:ext cx="11706225"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3D89A18-615C-4E5D-B0B0-C991CD3E9FF3}"/>
              </a:ext>
            </a:extLst>
          </p:cNvPr>
          <p:cNvSpPr txBox="1"/>
          <p:nvPr/>
        </p:nvSpPr>
        <p:spPr>
          <a:xfrm>
            <a:off x="827464" y="181897"/>
            <a:ext cx="10841872" cy="369332"/>
          </a:xfrm>
          <a:prstGeom prst="rect">
            <a:avLst/>
          </a:prstGeom>
          <a:noFill/>
        </p:spPr>
        <p:txBody>
          <a:bodyPr wrap="square" rtlCol="0">
            <a:spAutoFit/>
          </a:bodyPr>
          <a:lstStyle/>
          <a:p>
            <a:pPr algn="just"/>
            <a:r>
              <a:rPr lang="ru-RU"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9" name="Прямая соединительная линия 18">
            <a:extLst>
              <a:ext uri="{FF2B5EF4-FFF2-40B4-BE49-F238E27FC236}">
                <a16:creationId xmlns:a16="http://schemas.microsoft.com/office/drawing/2014/main" id="{25C123DD-6695-6238-EB02-1AD08D4B9DA4}"/>
              </a:ext>
            </a:extLst>
          </p:cNvPr>
          <p:cNvCxnSpPr/>
          <p:nvPr/>
        </p:nvCxnSpPr>
        <p:spPr>
          <a:xfrm>
            <a:off x="1524000" y="6323455"/>
            <a:ext cx="9144000" cy="25685"/>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20" name="Группа 19">
            <a:extLst>
              <a:ext uri="{FF2B5EF4-FFF2-40B4-BE49-F238E27FC236}">
                <a16:creationId xmlns:a16="http://schemas.microsoft.com/office/drawing/2014/main" id="{DB1B3B9F-1C8F-EE16-C7BF-343FCBEEE617}"/>
              </a:ext>
            </a:extLst>
          </p:cNvPr>
          <p:cNvGrpSpPr/>
          <p:nvPr/>
        </p:nvGrpSpPr>
        <p:grpSpPr>
          <a:xfrm>
            <a:off x="1770719" y="6451438"/>
            <a:ext cx="8789283" cy="286009"/>
            <a:chOff x="1851421" y="6543440"/>
            <a:chExt cx="8789283" cy="286009"/>
          </a:xfrm>
        </p:grpSpPr>
        <p:sp>
          <p:nvSpPr>
            <p:cNvPr id="21" name="TextBox 1">
              <a:extLst>
                <a:ext uri="{FF2B5EF4-FFF2-40B4-BE49-F238E27FC236}">
                  <a16:creationId xmlns:a16="http://schemas.microsoft.com/office/drawing/2014/main" id="{CADD9B6A-4641-A594-99B0-7F6884CAA89C}"/>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22" name="Рисунок 2">
              <a:extLst>
                <a:ext uri="{FF2B5EF4-FFF2-40B4-BE49-F238E27FC236}">
                  <a16:creationId xmlns:a16="http://schemas.microsoft.com/office/drawing/2014/main" id="{5F28D7AB-9408-49BC-0236-76FE84AD81CA}"/>
                </a:ext>
              </a:extLst>
            </p:cNvPr>
            <p:cNvPicPr>
              <a:picLocks noChangeAspect="1"/>
            </p:cNvPicPr>
            <p:nvPr/>
          </p:nvPicPr>
          <p:blipFill>
            <a:blip r:embed="rId4" cstate="print"/>
            <a:srcRect/>
            <a:stretch>
              <a:fillRect/>
            </a:stretch>
          </p:blipFill>
          <p:spPr bwMode="auto">
            <a:xfrm>
              <a:off x="5764177" y="6550020"/>
              <a:ext cx="276998" cy="276999"/>
            </a:xfrm>
            <a:prstGeom prst="rect">
              <a:avLst/>
            </a:prstGeom>
            <a:noFill/>
            <a:ln w="9525">
              <a:noFill/>
              <a:miter lim="800000"/>
              <a:headEnd/>
              <a:tailEnd/>
            </a:ln>
          </p:spPr>
        </p:pic>
        <p:pic>
          <p:nvPicPr>
            <p:cNvPr id="23" name="Рисунок 3">
              <a:extLst>
                <a:ext uri="{FF2B5EF4-FFF2-40B4-BE49-F238E27FC236}">
                  <a16:creationId xmlns:a16="http://schemas.microsoft.com/office/drawing/2014/main" id="{13D12FA9-0670-8866-D0A7-CFFDCEBE96DC}"/>
                </a:ext>
              </a:extLst>
            </p:cNvPr>
            <p:cNvPicPr>
              <a:picLocks noChangeAspect="1"/>
            </p:cNvPicPr>
            <p:nvPr/>
          </p:nvPicPr>
          <p:blipFill>
            <a:blip r:embed="rId5" cstate="print"/>
            <a:srcRect/>
            <a:stretch>
              <a:fillRect/>
            </a:stretch>
          </p:blipFill>
          <p:spPr bwMode="auto">
            <a:xfrm>
              <a:off x="3359021" y="6593746"/>
              <a:ext cx="254930" cy="207566"/>
            </a:xfrm>
            <a:prstGeom prst="rect">
              <a:avLst/>
            </a:prstGeom>
            <a:noFill/>
            <a:ln w="9525">
              <a:noFill/>
              <a:miter lim="800000"/>
              <a:headEnd/>
              <a:tailEnd/>
            </a:ln>
          </p:spPr>
        </p:pic>
        <p:sp>
          <p:nvSpPr>
            <p:cNvPr id="24" name="Прямоугольник 5">
              <a:extLst>
                <a:ext uri="{FF2B5EF4-FFF2-40B4-BE49-F238E27FC236}">
                  <a16:creationId xmlns:a16="http://schemas.microsoft.com/office/drawing/2014/main" id="{92BCFD2D-64FE-3764-9C71-347F5C8E716B}"/>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25" name="Прямоугольник 6">
              <a:extLst>
                <a:ext uri="{FF2B5EF4-FFF2-40B4-BE49-F238E27FC236}">
                  <a16:creationId xmlns:a16="http://schemas.microsoft.com/office/drawing/2014/main" id="{23671D62-750C-765B-C7F5-1960E3A60A3C}"/>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26"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7FFCF3C3-927C-CDF9-2CDB-E93E090AB062}"/>
                </a:ext>
              </a:extLst>
            </p:cNvPr>
            <p:cNvPicPr>
              <a:picLocks noChangeAspect="1" noChangeArrowheads="1"/>
            </p:cNvPicPr>
            <p:nvPr/>
          </p:nvPicPr>
          <p:blipFill rotWithShape="1">
            <a:blip r:embed="rId6" cstate="print"/>
            <a:srcRect l="8415" t="3537" r="8101" b="6119"/>
            <a:stretch/>
          </p:blipFill>
          <p:spPr bwMode="auto">
            <a:xfrm>
              <a:off x="1851421" y="6576114"/>
              <a:ext cx="231664" cy="202071"/>
            </a:xfrm>
            <a:prstGeom prst="ellipse">
              <a:avLst/>
            </a:prstGeom>
            <a:noFill/>
            <a:ln>
              <a:noFill/>
            </a:ln>
          </p:spPr>
        </p:pic>
        <p:sp>
          <p:nvSpPr>
            <p:cNvPr id="27" name="Прямоугольник 26">
              <a:extLst>
                <a:ext uri="{FF2B5EF4-FFF2-40B4-BE49-F238E27FC236}">
                  <a16:creationId xmlns:a16="http://schemas.microsoft.com/office/drawing/2014/main" id="{C8D2A204-B31B-6EE0-ED63-43A4D0DB7AE9}"/>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28" name="Рисунок 27">
              <a:extLst>
                <a:ext uri="{FF2B5EF4-FFF2-40B4-BE49-F238E27FC236}">
                  <a16:creationId xmlns:a16="http://schemas.microsoft.com/office/drawing/2014/main" id="{F0E6105D-6A5B-CE27-EBD8-132DDBBA089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spTree>
    <p:extLst>
      <p:ext uri="{BB962C8B-B14F-4D97-AF65-F5344CB8AC3E}">
        <p14:creationId xmlns:p14="http://schemas.microsoft.com/office/powerpoint/2010/main" val="16038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12CCC73-A788-6091-7127-D202E465357B}"/>
              </a:ext>
            </a:extLst>
          </p:cNvPr>
          <p:cNvSpPr txBox="1"/>
          <p:nvPr/>
        </p:nvSpPr>
        <p:spPr>
          <a:xfrm>
            <a:off x="495806" y="1120341"/>
            <a:ext cx="11134041" cy="4298613"/>
          </a:xfrm>
          <a:prstGeom prst="rect">
            <a:avLst/>
          </a:prstGeom>
          <a:noFill/>
        </p:spPr>
        <p:txBody>
          <a:bodyPr wrap="square" rtlCol="0">
            <a:spAutoFit/>
          </a:bodyPr>
          <a:lstStyle/>
          <a:p>
            <a:pPr indent="449580" algn="ctr">
              <a:spcAft>
                <a:spcPts val="800"/>
              </a:spcAft>
            </a:pPr>
            <a:r>
              <a:rPr lang="ru-RU" sz="2000" b="1" dirty="0">
                <a:solidFill>
                  <a:srgbClr val="FF0000"/>
                </a:solidFill>
                <a:latin typeface="Georgia" panose="02040502050405020303" pitchFamily="18" charset="0"/>
              </a:rPr>
              <a:t>Контактные данные</a:t>
            </a:r>
          </a:p>
          <a:p>
            <a:pPr indent="449580" algn="ctr">
              <a:spcAft>
                <a:spcPts val="800"/>
              </a:spcAft>
            </a:pPr>
            <a:endParaRPr lang="ru-RU" sz="2000" b="1" i="1" dirty="0">
              <a:solidFill>
                <a:srgbClr val="FF0000"/>
              </a:solidFill>
              <a:latin typeface="Times New Roman" panose="02020603050405020304" pitchFamily="18" charset="0"/>
              <a:cs typeface="Times New Roman" panose="02020603050405020304" pitchFamily="18" charset="0"/>
            </a:endParaRPr>
          </a:p>
          <a:p>
            <a:pPr algn="ctr">
              <a:tabLst>
                <a:tab pos="185738" algn="l"/>
              </a:tabLst>
            </a:pPr>
            <a:r>
              <a:rPr lang="ru-RU" sz="2000" b="1" dirty="0">
                <a:latin typeface="Times New Roman" panose="02020603050405020304" pitchFamily="18" charset="0"/>
                <a:cs typeface="Times New Roman" panose="02020603050405020304" pitchFamily="18" charset="0"/>
              </a:rPr>
              <a:t>Управление социальной сферы и услуг МАРТ</a:t>
            </a:r>
          </a:p>
          <a:p>
            <a:pPr algn="ctr">
              <a:tabLst>
                <a:tab pos="185738" algn="l"/>
              </a:tabLst>
            </a:pPr>
            <a:endParaRPr lang="ru-RU" sz="2000" dirty="0">
              <a:latin typeface="Times New Roman" panose="02020603050405020304" pitchFamily="18" charset="0"/>
              <a:cs typeface="Times New Roman" panose="02020603050405020304" pitchFamily="18" charset="0"/>
            </a:endParaRPr>
          </a:p>
          <a:p>
            <a:pPr algn="ctr">
              <a:tabLst>
                <a:tab pos="185738" algn="l"/>
              </a:tabLst>
            </a:pPr>
            <a:r>
              <a:rPr lang="ru-RU" sz="2000" b="1" dirty="0">
                <a:latin typeface="Times New Roman" panose="02020603050405020304" pitchFamily="18" charset="0"/>
                <a:cs typeface="Times New Roman" panose="02020603050405020304" pitchFamily="18" charset="0"/>
              </a:rPr>
              <a:t>Василенко Олег Олегович </a:t>
            </a:r>
            <a:r>
              <a:rPr lang="en-US"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начальник управления</a:t>
            </a:r>
            <a:endParaRPr lang="en-US" sz="2000" dirty="0">
              <a:latin typeface="Times New Roman" panose="02020603050405020304" pitchFamily="18" charset="0"/>
              <a:cs typeface="Times New Roman" panose="02020603050405020304" pitchFamily="18" charset="0"/>
            </a:endParaRPr>
          </a:p>
          <a:p>
            <a:pPr algn="ctr">
              <a:tabLst>
                <a:tab pos="185738" algn="l"/>
              </a:tabLst>
            </a:pPr>
            <a:r>
              <a:rPr lang="ru-RU" sz="2000" dirty="0">
                <a:latin typeface="Times New Roman" panose="02020603050405020304" pitchFamily="18" charset="0"/>
                <a:cs typeface="Times New Roman" panose="02020603050405020304" pitchFamily="18" charset="0"/>
              </a:rPr>
              <a:t>303 24 45 (доб. 1);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vasilenko</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mart</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gov</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endParaRPr lang="ru-RU" sz="2000" dirty="0">
              <a:latin typeface="Times New Roman" panose="02020603050405020304" pitchFamily="18" charset="0"/>
              <a:cs typeface="Times New Roman" panose="02020603050405020304" pitchFamily="18" charset="0"/>
            </a:endParaRPr>
          </a:p>
          <a:p>
            <a:pPr algn="ctr">
              <a:tabLst>
                <a:tab pos="185738" algn="l"/>
              </a:tabLst>
            </a:pPr>
            <a:endParaRPr lang="ru-RU" sz="2000" dirty="0">
              <a:latin typeface="Times New Roman" panose="02020603050405020304" pitchFamily="18" charset="0"/>
              <a:cs typeface="Times New Roman" panose="02020603050405020304" pitchFamily="18" charset="0"/>
            </a:endParaRPr>
          </a:p>
          <a:p>
            <a:pPr algn="ctr">
              <a:tabLst>
                <a:tab pos="185738" algn="l"/>
              </a:tabLst>
            </a:pPr>
            <a:r>
              <a:rPr lang="ru-RU" sz="2000" b="1" dirty="0">
                <a:latin typeface="Times New Roman" panose="02020603050405020304" pitchFamily="18" charset="0"/>
                <a:cs typeface="Times New Roman" panose="02020603050405020304" pitchFamily="18" charset="0"/>
              </a:rPr>
              <a:t>Златина Оксана Александровна – </a:t>
            </a:r>
            <a:r>
              <a:rPr lang="ru-RU" sz="2000" dirty="0">
                <a:latin typeface="Times New Roman" panose="02020603050405020304" pitchFamily="18" charset="0"/>
                <a:cs typeface="Times New Roman" panose="02020603050405020304" pitchFamily="18" charset="0"/>
              </a:rPr>
              <a:t>заместитель начальника управления</a:t>
            </a:r>
          </a:p>
          <a:p>
            <a:pPr algn="ctr">
              <a:tabLst>
                <a:tab pos="185738" algn="l"/>
              </a:tabLst>
            </a:pPr>
            <a:r>
              <a:rPr lang="ru-RU" sz="2000" dirty="0">
                <a:latin typeface="Times New Roman" panose="02020603050405020304" pitchFamily="18" charset="0"/>
                <a:cs typeface="Times New Roman" panose="02020603050405020304" pitchFamily="18" charset="0"/>
              </a:rPr>
              <a:t>303 24 45 (доб. 1);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zlatina@mart.gov.by </a:t>
            </a:r>
            <a:endParaRPr lang="ru-RU" sz="2000" dirty="0">
              <a:latin typeface="Times New Roman" panose="02020603050405020304" pitchFamily="18" charset="0"/>
              <a:cs typeface="Times New Roman" panose="02020603050405020304" pitchFamily="18" charset="0"/>
            </a:endParaRPr>
          </a:p>
          <a:p>
            <a:pPr algn="ctr">
              <a:tabLst>
                <a:tab pos="185738" algn="l"/>
              </a:tabLst>
            </a:pPr>
            <a:endParaRPr lang="ru-RU" sz="2000" dirty="0">
              <a:latin typeface="Times New Roman" panose="02020603050405020304" pitchFamily="18" charset="0"/>
              <a:cs typeface="Times New Roman" panose="02020603050405020304" pitchFamily="18" charset="0"/>
            </a:endParaRPr>
          </a:p>
          <a:p>
            <a:pPr algn="ctr">
              <a:tabLst>
                <a:tab pos="185738" algn="l"/>
              </a:tabLst>
            </a:pPr>
            <a:r>
              <a:rPr lang="ru-RU" sz="2000" b="1" dirty="0">
                <a:latin typeface="Times New Roman" panose="02020603050405020304" pitchFamily="18" charset="0"/>
                <a:cs typeface="Times New Roman" panose="02020603050405020304" pitchFamily="18" charset="0"/>
              </a:rPr>
              <a:t>Полозкова Дарья Александровна – </a:t>
            </a:r>
            <a:r>
              <a:rPr lang="ru-RU" sz="2000" dirty="0">
                <a:latin typeface="Times New Roman" panose="02020603050405020304" pitchFamily="18" charset="0"/>
                <a:cs typeface="Times New Roman" panose="02020603050405020304" pitchFamily="18" charset="0"/>
              </a:rPr>
              <a:t>консультант управления</a:t>
            </a:r>
            <a:endParaRPr lang="en-US" sz="2000" dirty="0">
              <a:latin typeface="Times New Roman" panose="02020603050405020304" pitchFamily="18" charset="0"/>
              <a:cs typeface="Times New Roman" panose="02020603050405020304" pitchFamily="18" charset="0"/>
            </a:endParaRPr>
          </a:p>
          <a:p>
            <a:pPr algn="ctr">
              <a:tabLst>
                <a:tab pos="185738" algn="l"/>
              </a:tabLst>
            </a:pPr>
            <a:r>
              <a:rPr lang="en-US" sz="2000" dirty="0">
                <a:latin typeface="Times New Roman" panose="02020603050405020304" pitchFamily="18" charset="0"/>
                <a:cs typeface="Times New Roman" panose="02020603050405020304" pitchFamily="18" charset="0"/>
              </a:rPr>
              <a:t>282</a:t>
            </a:r>
            <a:r>
              <a:rPr lang="ru-RU" sz="2000"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0</a:t>
            </a:r>
            <a:r>
              <a:rPr lang="en-US" sz="2000" dirty="0">
                <a:latin typeface="Times New Roman" panose="02020603050405020304" pitchFamily="18" charset="0"/>
                <a:cs typeface="Times New Roman" panose="02020603050405020304" pitchFamily="18" charset="0"/>
              </a:rPr>
              <a:t>2 (</a:t>
            </a:r>
            <a:r>
              <a:rPr lang="ru-RU" sz="2000" dirty="0">
                <a:latin typeface="Times New Roman" panose="02020603050405020304" pitchFamily="18" charset="0"/>
                <a:cs typeface="Times New Roman" panose="02020603050405020304" pitchFamily="18" charset="0"/>
              </a:rPr>
              <a:t>доб. </a:t>
            </a:r>
            <a:r>
              <a:rPr lang="en-US" sz="2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d.polozkova</a:t>
            </a:r>
            <a:r>
              <a:rPr lang="ru-RU" sz="2000" dirty="0">
                <a:latin typeface="Times New Roman" panose="02020603050405020304" pitchFamily="18" charset="0"/>
                <a:cs typeface="Times New Roman" panose="02020603050405020304" pitchFamily="18" charset="0"/>
              </a:rPr>
              <a:t>@mart.gov.by</a:t>
            </a:r>
          </a:p>
          <a:p>
            <a:pPr indent="449580" algn="just">
              <a:spcAft>
                <a:spcPts val="800"/>
              </a:spcAft>
            </a:pPr>
            <a:endParaRPr lang="ru-RU" sz="2000" b="1" i="1"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313684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639056" y="552292"/>
            <a:ext cx="9825295" cy="492443"/>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ru-RU" sz="2600" b="1"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527143" y="970490"/>
            <a:ext cx="11358860" cy="6687856"/>
          </a:xfrm>
          <a:prstGeom prst="rect">
            <a:avLst/>
          </a:prstGeom>
          <a:noFill/>
        </p:spPr>
        <p:txBody>
          <a:bodyPr wrap="square" rtlCol="0">
            <a:spAutoFit/>
          </a:bodyPr>
          <a:lstStyle/>
          <a:p>
            <a:pPr marL="457200" lvl="0" indent="-457200" algn="just">
              <a:buSzPts val="1500"/>
              <a:buFont typeface="+mj-lt"/>
              <a:buAutoNum type="arabicPeriod"/>
            </a:pP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Регистрации цен подлежат все дозировки и фасовки, на которые есть регистрационное удостоверение или только те, которые производятся и продаются?</a:t>
            </a:r>
          </a:p>
          <a:p>
            <a:pPr lvl="0" algn="just">
              <a:buSzPts val="1500"/>
            </a:pPr>
            <a:r>
              <a:rPr lang="ru-RU"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Производитель (держатель регистрационного удостоверения) по своему усмотрению предлагает к регистрации предельных отпускных цен лекарственные препараты</a:t>
            </a: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с учетом анализа целесообразности регистрации цен на не выпускаемые формы и дозировки и их планируемого производства.</a:t>
            </a:r>
          </a:p>
          <a:p>
            <a:pPr lvl="0" algn="just">
              <a:buSzPts val="1500"/>
            </a:pP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buSzPts val="1500"/>
            </a:pPr>
            <a:r>
              <a:rPr lang="ru-RU" b="1" i="1" kern="100" dirty="0">
                <a:latin typeface="Times New Roman" panose="02020603050405020304" pitchFamily="18" charset="0"/>
                <a:ea typeface="Calibri" panose="020F0502020204030204" pitchFamily="34" charset="0"/>
                <a:cs typeface="Times New Roman" panose="02020603050405020304" pitchFamily="18" charset="0"/>
              </a:rPr>
              <a:t>2.     </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Как проводить расчет цены, если новый препарат выходит на рынок?</a:t>
            </a:r>
          </a:p>
          <a:p>
            <a:pPr lvl="0" algn="just">
              <a:buSzPts val="1500"/>
            </a:pP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      Ответ:</a:t>
            </a:r>
            <a:r>
              <a:rPr lang="ru-RU"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При отсутствии реализации заявляемого лекарственного препарата на внутренний и внешний рынки, информации о цене производителя лекарственного препарата в источниках в сети Интернет, в том числе о цене производителя на лекарственный препарат, имеющие ближайшие смежные количества (и) или дозировки, держатель регистрационного удостоверения (уполномоченное им лицо) </a:t>
            </a: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самостоятельно определяет предельную отпускную цену на лекарственный препарат, предлагаемую для регистрации</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buSzPts val="1500"/>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Однако обращаем внимание, что в столбце 21 таблицы 1 приложения 3 к Инструкции о методике расчета предельных отпускных цен производителей на лекарственные препараты, утвержденной постановлением Министерства антимонопольного регулирования и торговли Республики Беларусь от 11 июля 2023 г. № 45, указывается</a:t>
            </a: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 отпускная цена на лекарственный препарат, утвержденная прейскурантом цен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или иным документом, подтверждающим размер отпускной цены.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buSzPts val="1500"/>
            </a:pPr>
            <a:endParaRPr lang="ru-RU"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a:buSzPts val="1500"/>
            </a:pPr>
            <a:endParaRPr lang="ru-RU" sz="20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spcAft>
                <a:spcPts val="800"/>
              </a:spcAft>
            </a:pPr>
            <a:endParaRPr lang="ru-RU"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16" name="TextBox 15">
            <a:extLst>
              <a:ext uri="{FF2B5EF4-FFF2-40B4-BE49-F238E27FC236}">
                <a16:creationId xmlns:a16="http://schemas.microsoft.com/office/drawing/2014/main" id="{BB93452B-3F06-7DA0-0BBA-50EEDA3D3728}"/>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26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12CCC73-A788-6091-7127-D202E465357B}"/>
              </a:ext>
            </a:extLst>
          </p:cNvPr>
          <p:cNvSpPr txBox="1"/>
          <p:nvPr/>
        </p:nvSpPr>
        <p:spPr>
          <a:xfrm>
            <a:off x="162640" y="648377"/>
            <a:ext cx="11464667" cy="6207853"/>
          </a:xfrm>
          <a:prstGeom prst="rect">
            <a:avLst/>
          </a:prstGeom>
          <a:noFill/>
        </p:spPr>
        <p:txBody>
          <a:bodyPr wrap="square" rtlCol="0">
            <a:spAutoFit/>
          </a:bodyPr>
          <a:lstStyle/>
          <a:p>
            <a:pPr marL="457200" indent="457200" algn="ctr">
              <a:spcAft>
                <a:spcPts val="800"/>
              </a:spcAft>
            </a:pPr>
            <a:r>
              <a:rPr lang="ru-RU" sz="2600" b="1" i="1" kern="100" dirty="0">
                <a:effectLst/>
                <a:latin typeface="Times New Roman" panose="02020603050405020304" pitchFamily="18" charset="0"/>
                <a:ea typeface="Calibri" panose="020F0502020204030204" pitchFamily="34" charset="0"/>
                <a:cs typeface="Times New Roman" panose="02020603050405020304" pitchFamily="18" charset="0"/>
              </a:rPr>
              <a:t>Вопросы</a:t>
            </a:r>
          </a:p>
          <a:p>
            <a:pPr marL="457200" indent="457200" algn="just">
              <a:spcAft>
                <a:spcPts val="800"/>
              </a:spcAft>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3. При смене торгового наименования или регистрационного удостоверения (в том числе получение регистрационного удостоверения ЕАЭС) учитываются ли при расчете средневзвешенной фактической отпускной цены поставки лекарственного препарата по предыдущему торговому наименованию, предыдущему регистрационному удостоверению?</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При расчете средневзвешенной фактической отпускной цены необходимо учитывать реализацию лекарственного препарата по предыдущему торговому наименованию, предыдущему регистрационному удостоверению в случае их действия и наличия реализации в рамках временного периода, определенного </a:t>
            </a:r>
            <a:b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в соответствии с пунктом 5 Инструкции.</a:t>
            </a:r>
          </a:p>
          <a:p>
            <a:pPr marL="457200" indent="457200" algn="just">
              <a:spcAft>
                <a:spcPts val="800"/>
              </a:spcAft>
            </a:pPr>
            <a:r>
              <a:rPr lang="ru-RU" b="1" i="1" kern="100" dirty="0">
                <a:latin typeface="Times New Roman" panose="02020603050405020304" pitchFamily="18" charset="0"/>
                <a:ea typeface="Calibri" panose="020F0502020204030204" pitchFamily="34" charset="0"/>
                <a:cs typeface="Times New Roman" panose="02020603050405020304" pitchFamily="18" charset="0"/>
              </a:rPr>
              <a:t>4</a:t>
            </a: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 Нужно ли заполнять таблицы при отсутствии сведений о поставках на внутренний </a:t>
            </a:r>
            <a:r>
              <a:rPr lang="ru-RU" b="1" i="1" kern="100" dirty="0">
                <a:latin typeface="Times New Roman" panose="02020603050405020304" pitchFamily="18" charset="0"/>
                <a:ea typeface="Calibri" panose="020F0502020204030204" pitchFamily="34" charset="0"/>
                <a:cs typeface="Times New Roman" panose="02020603050405020304" pitchFamily="18" charset="0"/>
              </a:rPr>
              <a:t>рынок </a:t>
            </a:r>
            <a:br>
              <a:rPr lang="ru-RU" b="1" i="1" kern="100" dirty="0">
                <a:latin typeface="Times New Roman" panose="02020603050405020304" pitchFamily="18" charset="0"/>
                <a:ea typeface="Calibri" panose="020F0502020204030204" pitchFamily="34" charset="0"/>
                <a:cs typeface="Times New Roman" panose="02020603050405020304" pitchFamily="18" charset="0"/>
              </a:rPr>
            </a:br>
            <a:r>
              <a:rPr lang="ru-RU" b="1" i="1" kern="100" dirty="0">
                <a:latin typeface="Times New Roman" panose="02020603050405020304" pitchFamily="18" charset="0"/>
                <a:ea typeface="Calibri" panose="020F0502020204030204" pitchFamily="34" charset="0"/>
                <a:cs typeface="Times New Roman" panose="02020603050405020304" pitchFamily="18" charset="0"/>
              </a:rPr>
              <a:t>и в страны по перечню согласно Приложению 4 к Инструкции</a:t>
            </a: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gn="just">
              <a:spcAft>
                <a:spcPts val="800"/>
              </a:spcAft>
            </a:pP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таблицы заполняются с проставлением прочерков.</a:t>
            </a:r>
          </a:p>
          <a:p>
            <a:pPr marL="457200" indent="450215" algn="just">
              <a:lnSpc>
                <a:spcPct val="107000"/>
              </a:lnSpc>
              <a:spcAft>
                <a:spcPts val="800"/>
              </a:spcAft>
            </a:pPr>
            <a:r>
              <a:rPr lang="ru-RU" b="1" i="1" kern="100" dirty="0">
                <a:latin typeface="Times New Roman" panose="02020603050405020304" pitchFamily="18" charset="0"/>
                <a:ea typeface="Calibri" panose="020F0502020204030204" pitchFamily="34" charset="0"/>
                <a:cs typeface="Times New Roman" panose="02020603050405020304" pitchFamily="18" charset="0"/>
              </a:rPr>
              <a:t>5. Необходимо ли предоставлять копии товарных (товарно-транспортных) накладных </a:t>
            </a:r>
            <a:br>
              <a:rPr lang="ru-RU" b="1" i="1" kern="100" dirty="0">
                <a:latin typeface="Times New Roman" panose="02020603050405020304" pitchFamily="18" charset="0"/>
                <a:ea typeface="Calibri" panose="020F0502020204030204" pitchFamily="34" charset="0"/>
                <a:cs typeface="Times New Roman" panose="02020603050405020304" pitchFamily="18" charset="0"/>
              </a:rPr>
            </a:br>
            <a:r>
              <a:rPr lang="ru-RU" b="1" i="1" kern="100" dirty="0">
                <a:latin typeface="Times New Roman" panose="02020603050405020304" pitchFamily="18" charset="0"/>
                <a:ea typeface="Calibri" panose="020F0502020204030204" pitchFamily="34" charset="0"/>
                <a:cs typeface="Times New Roman" panose="02020603050405020304" pitchFamily="18" charset="0"/>
              </a:rPr>
              <a:t>и        инвойсов?</a:t>
            </a:r>
            <a:endParaRPr lang="ru-RU" kern="100" dirty="0">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b="1" i="1" kern="100" dirty="0">
                <a:latin typeface="Times New Roman" panose="02020603050405020304" pitchFamily="18" charset="0"/>
                <a:ea typeface="Calibri" panose="020F0502020204030204" pitchFamily="34" charset="0"/>
                <a:cs typeface="Times New Roman" panose="02020603050405020304" pitchFamily="18" charset="0"/>
              </a:rPr>
              <a:t>Ответ:</a:t>
            </a:r>
            <a:r>
              <a:rPr lang="ru-RU" kern="100" dirty="0">
                <a:latin typeface="Times New Roman" panose="02020603050405020304" pitchFamily="18" charset="0"/>
                <a:ea typeface="Calibri" panose="020F0502020204030204" pitchFamily="34" charset="0"/>
                <a:cs typeface="Times New Roman" panose="02020603050405020304" pitchFamily="18" charset="0"/>
              </a:rPr>
              <a:t> Нет, не нужно. Сведения из товарных (товарных транспортных) накладных или инвойсов заполняются в таблице расчета средневзвешенной отпускной (контрактной) цены.</a:t>
            </a:r>
            <a:endParaRPr lang="ru-RU"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spcAft>
                <a:spcPts val="800"/>
              </a:spcAft>
            </a:pP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16" name="TextBox 15">
            <a:extLst>
              <a:ext uri="{FF2B5EF4-FFF2-40B4-BE49-F238E27FC236}">
                <a16:creationId xmlns:a16="http://schemas.microsoft.com/office/drawing/2014/main" id="{145BBAFB-5D04-884C-F5E6-A8CAC8F877A2}"/>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57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Свиток: горизонтальный 31">
            <a:extLst>
              <a:ext uri="{FF2B5EF4-FFF2-40B4-BE49-F238E27FC236}">
                <a16:creationId xmlns:a16="http://schemas.microsoft.com/office/drawing/2014/main" id="{2A851EA6-39C7-0882-E24F-26701797C9D1}"/>
              </a:ext>
            </a:extLst>
          </p:cNvPr>
          <p:cNvSpPr/>
          <p:nvPr/>
        </p:nvSpPr>
        <p:spPr>
          <a:xfrm>
            <a:off x="467566" y="2000524"/>
            <a:ext cx="11403034" cy="884481"/>
          </a:xfrm>
          <a:prstGeom prst="horizontalScroll">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206429"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16" name="Свиток: горизонтальный 15">
            <a:extLst>
              <a:ext uri="{FF2B5EF4-FFF2-40B4-BE49-F238E27FC236}">
                <a16:creationId xmlns:a16="http://schemas.microsoft.com/office/drawing/2014/main" id="{02C0A489-BDDD-E6EA-0AEF-4A660D28815D}"/>
              </a:ext>
            </a:extLst>
          </p:cNvPr>
          <p:cNvSpPr/>
          <p:nvPr/>
        </p:nvSpPr>
        <p:spPr>
          <a:xfrm>
            <a:off x="511048" y="5000888"/>
            <a:ext cx="11359551" cy="883200"/>
          </a:xfrm>
          <a:prstGeom prst="horizontalScroll">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8" name="Свиток: горизонтальный 17">
            <a:extLst>
              <a:ext uri="{FF2B5EF4-FFF2-40B4-BE49-F238E27FC236}">
                <a16:creationId xmlns:a16="http://schemas.microsoft.com/office/drawing/2014/main" id="{4AEA1D46-8B63-9E32-ACE6-5C1D38E7BB87}"/>
              </a:ext>
            </a:extLst>
          </p:cNvPr>
          <p:cNvSpPr/>
          <p:nvPr/>
        </p:nvSpPr>
        <p:spPr>
          <a:xfrm>
            <a:off x="511049" y="3956402"/>
            <a:ext cx="11374954" cy="919768"/>
          </a:xfrm>
          <a:prstGeom prst="horizontalScroll">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9" name="Свиток: горизонтальный 18">
            <a:extLst>
              <a:ext uri="{FF2B5EF4-FFF2-40B4-BE49-F238E27FC236}">
                <a16:creationId xmlns:a16="http://schemas.microsoft.com/office/drawing/2014/main" id="{B94F271F-8C4C-8472-EB55-1AF97E24E020}"/>
              </a:ext>
            </a:extLst>
          </p:cNvPr>
          <p:cNvSpPr/>
          <p:nvPr/>
        </p:nvSpPr>
        <p:spPr>
          <a:xfrm>
            <a:off x="482969" y="2962726"/>
            <a:ext cx="11403034" cy="902792"/>
          </a:xfrm>
          <a:prstGeom prst="horizontalScroll">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0" name="TextBox 19">
            <a:extLst>
              <a:ext uri="{FF2B5EF4-FFF2-40B4-BE49-F238E27FC236}">
                <a16:creationId xmlns:a16="http://schemas.microsoft.com/office/drawing/2014/main" id="{B5FF2FFF-DB00-C61B-47BA-58F2BA32BD17}"/>
              </a:ext>
            </a:extLst>
          </p:cNvPr>
          <p:cNvSpPr txBox="1"/>
          <p:nvPr/>
        </p:nvSpPr>
        <p:spPr>
          <a:xfrm>
            <a:off x="618403" y="3088457"/>
            <a:ext cx="11252195"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just"/>
            <a:r>
              <a:rPr lang="ru-RU" dirty="0">
                <a:latin typeface="Times New Roman" panose="02020603050405020304" pitchFamily="18" charset="0"/>
                <a:cs typeface="Times New Roman" panose="02020603050405020304" pitchFamily="18" charset="0"/>
              </a:rPr>
              <a:t>Постановление Совета Министров Республики Беларусь от 31 октября 2018 г. № 776 «</a:t>
            </a:r>
            <a:r>
              <a:rPr lang="ru-RU" b="0" i="0" dirty="0">
                <a:solidFill>
                  <a:srgbClr val="242424"/>
                </a:solidFill>
                <a:effectLst/>
                <a:latin typeface="Times New Roman" panose="02020603050405020304" pitchFamily="18" charset="0"/>
              </a:rPr>
              <a:t>О регистрации предельных отпускных цен производителей на лекарственные средства</a:t>
            </a:r>
            <a:r>
              <a:rPr lang="ru-RU" b="0" i="0" dirty="0">
                <a:solidFill>
                  <a:srgbClr val="242424"/>
                </a:solidFill>
                <a:effectLst/>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BE8E7FBF-638E-9D2D-2AF3-013BAD9E8D83}"/>
              </a:ext>
            </a:extLst>
          </p:cNvPr>
          <p:cNvSpPr txBox="1"/>
          <p:nvPr/>
        </p:nvSpPr>
        <p:spPr>
          <a:xfrm>
            <a:off x="627758" y="5138045"/>
            <a:ext cx="11242841"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just"/>
            <a:r>
              <a:rPr lang="ru-RU" dirty="0">
                <a:latin typeface="Times New Roman" panose="02020603050405020304" pitchFamily="18" charset="0"/>
                <a:cs typeface="Times New Roman" panose="02020603050405020304" pitchFamily="18" charset="0"/>
              </a:rPr>
              <a:t>Постановление МАРТ от 11 июля 2023 г. № 45 «</a:t>
            </a:r>
            <a:r>
              <a:rPr lang="ru-RU" dirty="0">
                <a:solidFill>
                  <a:srgbClr val="242424"/>
                </a:solidFill>
                <a:latin typeface="Times New Roman" panose="02020603050405020304" pitchFamily="18" charset="0"/>
                <a:cs typeface="Times New Roman" panose="02020603050405020304" pitchFamily="18" charset="0"/>
              </a:rPr>
              <a:t>О</a:t>
            </a:r>
            <a:r>
              <a:rPr lang="ru-RU" b="0" i="0" dirty="0">
                <a:solidFill>
                  <a:srgbClr val="242424"/>
                </a:solidFill>
                <a:effectLst/>
                <a:latin typeface="Times New Roman" panose="02020603050405020304" pitchFamily="18" charset="0"/>
              </a:rPr>
              <a:t>б утверждении инструкции о методике расчета предельных отпускных цен производителей на лекарственные препараты»</a:t>
            </a:r>
            <a:endParaRPr lang="ru-RU" dirty="0"/>
          </a:p>
        </p:txBody>
      </p:sp>
      <p:sp>
        <p:nvSpPr>
          <p:cNvPr id="22" name="TextBox 21">
            <a:extLst>
              <a:ext uri="{FF2B5EF4-FFF2-40B4-BE49-F238E27FC236}">
                <a16:creationId xmlns:a16="http://schemas.microsoft.com/office/drawing/2014/main" id="{84C8CC08-3B41-DD8F-7A75-868528D0020D}"/>
              </a:ext>
            </a:extLst>
          </p:cNvPr>
          <p:cNvSpPr txBox="1"/>
          <p:nvPr/>
        </p:nvSpPr>
        <p:spPr>
          <a:xfrm>
            <a:off x="602998" y="2099139"/>
            <a:ext cx="11267600"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just"/>
            <a:r>
              <a:rPr lang="ru-RU" b="0" i="0" dirty="0">
                <a:solidFill>
                  <a:schemeClr val="tx1"/>
                </a:solidFill>
                <a:effectLst/>
                <a:latin typeface="Times New Roman" panose="02020603050405020304" pitchFamily="18" charset="0"/>
                <a:cs typeface="Times New Roman" panose="02020603050405020304" pitchFamily="18" charset="0"/>
              </a:rPr>
              <a:t>Указ Президента Республики Беларусь от 22 августа 2018 г. № 345 «О регистрации цен на лекарственные средства»</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7EF42F5-A3A2-E163-B078-CDCBDC35CEA0}"/>
              </a:ext>
            </a:extLst>
          </p:cNvPr>
          <p:cNvSpPr txBox="1"/>
          <p:nvPr/>
        </p:nvSpPr>
        <p:spPr>
          <a:xfrm>
            <a:off x="1396894" y="805210"/>
            <a:ext cx="9603264" cy="1077218"/>
          </a:xfrm>
          <a:prstGeom prst="rect">
            <a:avLst/>
          </a:prstGeom>
          <a:noFill/>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Нормативно-правовые акты, регламентирующие референтное ценообразование</a:t>
            </a:r>
          </a:p>
        </p:txBody>
      </p:sp>
      <p:sp>
        <p:nvSpPr>
          <p:cNvPr id="31" name="TextBox 30">
            <a:extLst>
              <a:ext uri="{FF2B5EF4-FFF2-40B4-BE49-F238E27FC236}">
                <a16:creationId xmlns:a16="http://schemas.microsoft.com/office/drawing/2014/main" id="{57E1A17D-2182-4020-605A-E5B3B6C370EF}"/>
              </a:ext>
            </a:extLst>
          </p:cNvPr>
          <p:cNvSpPr txBox="1"/>
          <p:nvPr/>
        </p:nvSpPr>
        <p:spPr>
          <a:xfrm>
            <a:off x="627758" y="4098397"/>
            <a:ext cx="11252197" cy="646331"/>
          </a:xfrm>
          <a:prstGeom prst="rect">
            <a:avLst/>
          </a:prstGeom>
          <a:noFill/>
        </p:spPr>
        <p:txBody>
          <a:bodyPr wrap="square">
            <a:spAutoFit/>
          </a:bodyPr>
          <a:lstStyle/>
          <a:p>
            <a:pPr algn="just"/>
            <a:r>
              <a:rPr lang="ru-RU" b="0" i="0" dirty="0">
                <a:solidFill>
                  <a:srgbClr val="242424"/>
                </a:solidFill>
                <a:effectLst/>
                <a:latin typeface="Times New Roman" panose="02020603050405020304" pitchFamily="18" charset="0"/>
              </a:rPr>
              <a:t>Постановление Совета Министров Республики Беларусь от </a:t>
            </a:r>
            <a:r>
              <a:rPr lang="ru-RU" dirty="0">
                <a:solidFill>
                  <a:srgbClr val="242424"/>
                </a:solidFill>
                <a:latin typeface="Times New Roman" panose="02020603050405020304" pitchFamily="18" charset="0"/>
              </a:rPr>
              <a:t>6 июля </a:t>
            </a:r>
            <a:r>
              <a:rPr lang="ru-RU" b="0" i="0" dirty="0">
                <a:solidFill>
                  <a:srgbClr val="242424"/>
                </a:solidFill>
                <a:effectLst/>
                <a:latin typeface="Times New Roman" panose="02020603050405020304" pitchFamily="18" charset="0"/>
              </a:rPr>
              <a:t>2023 г. № 444 «Об изменении постановлений Совета Министров Республики Беларусь от 19 января 2012 г. № 56 и от 31 октября 2018 г. № 776»</a:t>
            </a:r>
            <a:endParaRPr lang="ru-RU" dirty="0"/>
          </a:p>
        </p:txBody>
      </p:sp>
      <p:sp>
        <p:nvSpPr>
          <p:cNvPr id="17" name="TextBox 16">
            <a:extLst>
              <a:ext uri="{FF2B5EF4-FFF2-40B4-BE49-F238E27FC236}">
                <a16:creationId xmlns:a16="http://schemas.microsoft.com/office/drawing/2014/main" id="{17AACFAA-033F-622E-2DD5-75B3597E8B56}"/>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469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5" y="561309"/>
            <a:ext cx="9825295" cy="523220"/>
          </a:xfrm>
          <a:prstGeom prst="rect">
            <a:avLst/>
          </a:prstGeom>
          <a:noFill/>
        </p:spPr>
        <p:txBody>
          <a:bodyPr wrap="square">
            <a:spAutoFit/>
          </a:bodyPr>
          <a:lstStyle/>
          <a:p>
            <a:pPr algn="ctr"/>
            <a:r>
              <a:rPr lang="ru-RU" sz="2800" b="1" i="0" dirty="0">
                <a:solidFill>
                  <a:srgbClr val="242424"/>
                </a:solidFill>
                <a:effectLst/>
                <a:latin typeface="Times New Roman" panose="02020603050405020304" pitchFamily="18" charset="0"/>
              </a:rPr>
              <a:t>Вопросы</a:t>
            </a:r>
            <a:endParaRPr lang="ru-RU" sz="28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495806" y="1015838"/>
            <a:ext cx="11390197" cy="5717078"/>
          </a:xfrm>
          <a:prstGeom prst="rect">
            <a:avLst/>
          </a:prstGeom>
          <a:noFill/>
        </p:spPr>
        <p:txBody>
          <a:bodyPr wrap="square" rtlCol="0">
            <a:spAutoFit/>
          </a:bodyPr>
          <a:lstStyle/>
          <a:p>
            <a:pPr lvl="0" algn="just">
              <a:lnSpc>
                <a:spcPct val="107000"/>
              </a:lnSpc>
            </a:pPr>
            <a:r>
              <a:rPr lang="ru-RU"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6</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Какой индекс потребительских цен учитывать при корректировке средневзвешенной отпускной (контрактной) цены, 7 - 8 процентов? </a:t>
            </a:r>
            <a:r>
              <a:rPr lang="ru-RU" sz="1800" b="1"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Можно ли использовать верхнее значение – </a:t>
            </a:r>
            <a:r>
              <a:rPr lang="ru-RU" sz="1800" b="1" i="1" u="sng" strike="noStrike" kern="100"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процентов?</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У</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казом Президента Республики Беларусь от 28 ноября 2022 г. № 411 «О важнейших параметрах прогноза социально-экономического развития Республики Беларусь на 2023 год» в 2023 г. прогноз инфляции, измеряемой индексом потребительских цен,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определен на уровне </a:t>
            </a:r>
            <a:r>
              <a:rPr lang="ru-RU"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 более 7 – 8 процентов</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 расчете в соответствии с подпунктом 6.1 пункта 6 Инструкции</a:t>
            </a:r>
            <a:r>
              <a:rPr lang="ru-RU" sz="1800" kern="1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 средневзвешенной фактической отпускной (контрактной) </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цены производителя на лекарственный препарат, скорректированной на индекс потребительских цен, устанавливаемый при определении основных прогнозных показателей социально-экономического развития Республики Беларусь на год, в котором осуществляется подача заявления о регистрации предельной отпускной цены на лекарственный препарат, можно использовать любое значение указанного диапазона.</a:t>
            </a:r>
          </a:p>
          <a:p>
            <a:pPr marL="457200" indent="450215" algn="just">
              <a:lnSpc>
                <a:spcPct val="107000"/>
              </a:lnSpc>
              <a:spcAft>
                <a:spcPts val="800"/>
              </a:spcAft>
            </a:pP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Средневзвешенная фактическая отпускная (контрактная) цена, скорректированная на </a:t>
            </a:r>
            <a:r>
              <a:rPr lang="ru-RU" sz="20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прогнозируемый индекс потребительских цен</a:t>
            </a: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 округляется до 2-х знаков после запятой. </a:t>
            </a:r>
          </a:p>
          <a:p>
            <a:pPr marL="457200" indent="450215" algn="just">
              <a:lnSpc>
                <a:spcPct val="107000"/>
              </a:lnSpc>
              <a:spcAft>
                <a:spcPts val="800"/>
              </a:spcAft>
            </a:pPr>
            <a:r>
              <a:rPr lang="ru-RU" sz="2000" i="1" kern="100">
                <a:effectLst/>
                <a:latin typeface="Times New Roman" panose="02020603050405020304" pitchFamily="18" charset="0"/>
                <a:ea typeface="Calibri" panose="020F0502020204030204" pitchFamily="34" charset="0"/>
                <a:cs typeface="Times New Roman" panose="02020603050405020304" pitchFamily="18" charset="0"/>
              </a:rPr>
              <a:t>! При </a:t>
            </a: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корректировке на </a:t>
            </a:r>
            <a:r>
              <a:rPr lang="ru-RU" sz="20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индекс потребительских цен</a:t>
            </a: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 необходимо округлять полученное значение</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 в меньшую сторону</a:t>
            </a:r>
            <a:r>
              <a:rPr lang="ru-RU" sz="2000" i="1" kern="100" dirty="0">
                <a:effectLst/>
                <a:latin typeface="Times New Roman" panose="02020603050405020304" pitchFamily="18" charset="0"/>
                <a:ea typeface="Calibri" panose="020F0502020204030204" pitchFamily="34" charset="0"/>
                <a:cs typeface="Times New Roman" panose="02020603050405020304" pitchFamily="18" charset="0"/>
              </a:rPr>
              <a:t>, чтобы не превысить </a:t>
            </a:r>
            <a:r>
              <a:rPr lang="ru-RU" sz="20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прогнозируемый индекс потребительских цен.</a:t>
            </a:r>
            <a:endParaRPr lang="ru-RU" sz="2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800"/>
              </a:spcAft>
            </a:pPr>
            <a:endParaRPr lang="ru-RU" sz="2000" dirty="0">
              <a:effectLst/>
              <a:latin typeface="Times New Roman" panose="02020603050405020304" pitchFamily="18" charset="0"/>
            </a:endParaRPr>
          </a:p>
        </p:txBody>
      </p:sp>
      <p:sp>
        <p:nvSpPr>
          <p:cNvPr id="16" name="TextBox 15">
            <a:extLst>
              <a:ext uri="{FF2B5EF4-FFF2-40B4-BE49-F238E27FC236}">
                <a16:creationId xmlns:a16="http://schemas.microsoft.com/office/drawing/2014/main" id="{D07D92BB-751E-5F3A-37BC-BF1086D0B3BE}"/>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83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239652" y="657914"/>
            <a:ext cx="11646350" cy="4042132"/>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en-US" sz="2600" b="1" i="1" dirty="0">
              <a:solidFill>
                <a:srgbClr val="242424"/>
              </a:solidFill>
              <a:effectLst/>
              <a:latin typeface="Times New Roman" panose="02020603050405020304" pitchFamily="18" charset="0"/>
            </a:endParaRPr>
          </a:p>
          <a:p>
            <a:pPr algn="ctr"/>
            <a:endParaRPr lang="ru-RU" sz="2600" b="1" i="1" dirty="0">
              <a:solidFill>
                <a:srgbClr val="242424"/>
              </a:solidFill>
              <a:effectLst/>
              <a:latin typeface="Times New Roman" panose="02020603050405020304" pitchFamily="18" charset="0"/>
            </a:endParaRPr>
          </a:p>
          <a:p>
            <a:pPr marL="457200" indent="457200" algn="just">
              <a:spcAft>
                <a:spcPts val="800"/>
              </a:spcAft>
            </a:pPr>
            <a:r>
              <a:rPr lang="en-US" b="1" i="1" kern="100" dirty="0">
                <a:latin typeface="Times New Roman" panose="02020603050405020304" pitchFamily="18" charset="0"/>
                <a:ea typeface="Calibri" panose="020F0502020204030204" pitchFamily="34" charset="0"/>
                <a:cs typeface="Times New Roman" panose="02020603050405020304" pitchFamily="18" charset="0"/>
              </a:rPr>
              <a:t>7</a:t>
            </a: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b="1" i="1" dirty="0">
                <a:effectLst/>
                <a:latin typeface="Times New Roman" panose="02020603050405020304" pitchFamily="18" charset="0"/>
                <a:ea typeface="Calibri" panose="020F0502020204030204" pitchFamily="34" charset="0"/>
                <a:cs typeface="Times New Roman" panose="02020603050405020304" pitchFamily="18" charset="0"/>
              </a:rPr>
              <a:t>Производитель-завод (представительство) не знает когда покупатель производит таможенную очистку и не имеет на руках копии грузовых таможенных деклараций. Возможно ли предоставлять информацию заводу-производителю на основании инвойсов? При условии, что контрактная цена не зарегистрирована в </a:t>
            </a:r>
            <a:r>
              <a:rPr lang="en-US" b="1" i="1" dirty="0">
                <a:effectLst/>
                <a:latin typeface="Times New Roman" panose="02020603050405020304" pitchFamily="18" charset="0"/>
                <a:ea typeface="Calibri" panose="020F0502020204030204" pitchFamily="34" charset="0"/>
                <a:cs typeface="Times New Roman" panose="02020603050405020304" pitchFamily="18" charset="0"/>
              </a:rPr>
              <a:t>BYN</a:t>
            </a:r>
            <a:r>
              <a:rPr lang="ru-RU" b="1" i="1"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gn="just">
              <a:spcAft>
                <a:spcPts val="800"/>
              </a:spcAft>
            </a:pP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kern="100" dirty="0">
                <a:latin typeface="Times New Roman" panose="02020603050405020304" pitchFamily="18" charset="0"/>
                <a:ea typeface="Calibri" panose="020F0502020204030204" pitchFamily="34" charset="0"/>
                <a:cs typeface="Times New Roman" panose="02020603050405020304" pitchFamily="18" charset="0"/>
              </a:rPr>
              <a:t>Н</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ет. Сведения </a:t>
            </a:r>
            <a:r>
              <a:rPr lang="ru-RU" kern="100" dirty="0">
                <a:latin typeface="Times New Roman" panose="02020603050405020304" pitchFamily="18" charset="0"/>
                <a:ea typeface="Calibri" panose="020F0502020204030204" pitchFamily="34" charset="0"/>
                <a:cs typeface="Times New Roman" panose="02020603050405020304" pitchFamily="18" charset="0"/>
              </a:rPr>
              <a:t>об объемах ввоза</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контрактных ценах предоставляются </a:t>
            </a:r>
            <a:r>
              <a:rPr lang="ru-RU" b="1" dirty="0">
                <a:effectLst/>
                <a:latin typeface="Times New Roman" panose="02020603050405020304" pitchFamily="18" charset="0"/>
              </a:rPr>
              <a:t>с указанием контрактной цены, пересчитанной в белорусские рубли</a:t>
            </a:r>
            <a:r>
              <a:rPr lang="ru-RU" dirty="0">
                <a:effectLst/>
                <a:latin typeface="Times New Roman" panose="02020603050405020304" pitchFamily="18" charset="0"/>
              </a:rPr>
              <a:t> по официальному курсу Национального банка Республики Беларусь, установленному на дату выпуска товара в соответствии с таможенной процедурой выпуска для внутреннего потребления (если такой товар подлежит таможенному декларированию) или на дату поступления товара на склад покупателя, указанную в товарно-транспортной накладной или товарной накладной (если такой товар не подлежит таможенному декларированию), в отношении находящихся в обращении в Республике Беларусь лекарственных препаратов.</a:t>
            </a:r>
          </a:p>
        </p:txBody>
      </p:sp>
      <p:sp>
        <p:nvSpPr>
          <p:cNvPr id="16" name="TextBox 15">
            <a:extLst>
              <a:ext uri="{FF2B5EF4-FFF2-40B4-BE49-F238E27FC236}">
                <a16:creationId xmlns:a16="http://schemas.microsoft.com/office/drawing/2014/main" id="{25A44232-E715-973E-7560-5AB15E6CE0E5}"/>
              </a:ext>
            </a:extLst>
          </p:cNvPr>
          <p:cNvSpPr txBox="1"/>
          <p:nvPr/>
        </p:nvSpPr>
        <p:spPr>
          <a:xfrm>
            <a:off x="11492189" y="6299446"/>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073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5" y="561309"/>
            <a:ext cx="9825295" cy="492443"/>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ru-RU" sz="2600" b="1"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527141" y="1452561"/>
            <a:ext cx="11134041" cy="4363246"/>
          </a:xfrm>
          <a:prstGeom prst="rect">
            <a:avLst/>
          </a:prstGeom>
          <a:noFill/>
        </p:spPr>
        <p:txBody>
          <a:bodyPr wrap="square" rtlCol="0">
            <a:spAutoFit/>
          </a:bodyPr>
          <a:lstStyle/>
          <a:p>
            <a:pPr marL="457200" indent="457200" algn="just">
              <a:spcAft>
                <a:spcPts val="800"/>
              </a:spcAft>
            </a:pP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8</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 Если в течение года или 6 месяцев до регистрации не было отгрузок в страны по перечню согласно приложению 4 к Инструкции, но есть информация в источнике на сайте в сети Интернет, какие сведения подавать? </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sz="2000" kern="100" dirty="0">
                <a:effectLst/>
                <a:latin typeface="Times New Roman" panose="02020603050405020304" pitchFamily="18" charset="0"/>
                <a:ea typeface="Calibri" panose="020F0502020204030204" pitchFamily="34" charset="0"/>
                <a:cs typeface="Times New Roman" panose="02020603050405020304" pitchFamily="18" charset="0"/>
              </a:rPr>
              <a:t>В случае наличия сведения об отпускных ценах из официальных источников информации (сайтов в глобальной компьютерной сети Интернет), в том числе датированные 2010-2013 </a:t>
            </a:r>
            <a:r>
              <a:rPr lang="ru-RU" sz="2000" kern="100" dirty="0" err="1">
                <a:effectLst/>
                <a:latin typeface="Times New Roman" panose="02020603050405020304" pitchFamily="18" charset="0"/>
                <a:ea typeface="Calibri" panose="020F0502020204030204" pitchFamily="34" charset="0"/>
                <a:cs typeface="Times New Roman" panose="02020603050405020304" pitchFamily="18" charset="0"/>
              </a:rPr>
              <a:t>г.г</a:t>
            </a:r>
            <a:r>
              <a:rPr lang="ru-RU" sz="2000" kern="100" dirty="0">
                <a:effectLst/>
                <a:latin typeface="Times New Roman" panose="02020603050405020304" pitchFamily="18" charset="0"/>
                <a:ea typeface="Calibri" panose="020F0502020204030204" pitchFamily="34" charset="0"/>
                <a:cs typeface="Times New Roman" panose="02020603050405020304" pitchFamily="18" charset="0"/>
              </a:rPr>
              <a:t>., такие сведения необходимо учитывать их при расчете.</a:t>
            </a:r>
            <a:endParaRPr lang="ru-RU" sz="20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spcAft>
                <a:spcPts val="800"/>
              </a:spcAft>
            </a:pPr>
            <a:r>
              <a:rPr lang="ru-RU" sz="2000" b="1" i="1" kern="100" dirty="0">
                <a:latin typeface="Times New Roman" panose="02020603050405020304" pitchFamily="18" charset="0"/>
                <a:ea typeface="Calibri" panose="020F0502020204030204" pitchFamily="34" charset="0"/>
                <a:cs typeface="Times New Roman" panose="02020603050405020304" pitchFamily="18" charset="0"/>
              </a:rPr>
              <a:t> </a:t>
            </a:r>
          </a:p>
          <a:p>
            <a:pPr marL="457200" indent="457200" algn="just">
              <a:spcAft>
                <a:spcPts val="800"/>
              </a:spcAft>
            </a:pP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9</a:t>
            </a:r>
            <a:r>
              <a:rPr lang="ru-RU" sz="2000" b="1" i="1" kern="100" dirty="0">
                <a:latin typeface="Times New Roman" panose="02020603050405020304" pitchFamily="18" charset="0"/>
                <a:ea typeface="Calibri" panose="020F0502020204030204" pitchFamily="34" charset="0"/>
                <a:cs typeface="Times New Roman" panose="02020603050405020304" pitchFamily="18" charset="0"/>
              </a:rPr>
              <a:t>. Какие документы могут быть приняты регулятором во внимание, как официальные (подтверждающие, обосновывающие) сведения о минимальных ценах производителя в странах по перечню согласно Приложению 4 к Инструкции?</a:t>
            </a:r>
            <a:endParaRPr lang="ru-RU" sz="2000" b="1" i="1"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spcAft>
                <a:spcPts val="800"/>
              </a:spcAft>
            </a:pP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sz="2000" kern="100" dirty="0">
                <a:effectLst/>
                <a:latin typeface="Times New Roman" panose="02020603050405020304" pitchFamily="18" charset="0"/>
                <a:ea typeface="Calibri" panose="020F0502020204030204" pitchFamily="34" charset="0"/>
                <a:cs typeface="Times New Roman" panose="02020603050405020304" pitchFamily="18" charset="0"/>
              </a:rPr>
              <a:t>прейскурант, прайс-лист или иной документ.</a:t>
            </a:r>
            <a:endParaRPr lang="ru-RU" sz="2000" kern="1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spcAft>
                <a:spcPts val="800"/>
              </a:spcAft>
            </a:pPr>
            <a:endParaRPr lang="ru-RU" sz="2000" dirty="0">
              <a:effectLst/>
              <a:latin typeface="Times New Roman" panose="02020603050405020304" pitchFamily="18" charset="0"/>
            </a:endParaRPr>
          </a:p>
        </p:txBody>
      </p:sp>
      <p:sp>
        <p:nvSpPr>
          <p:cNvPr id="16" name="TextBox 15">
            <a:extLst>
              <a:ext uri="{FF2B5EF4-FFF2-40B4-BE49-F238E27FC236}">
                <a16:creationId xmlns:a16="http://schemas.microsoft.com/office/drawing/2014/main" id="{98ABCF05-47F9-236D-CF78-7CD01B53E186}"/>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234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6" y="552709"/>
            <a:ext cx="9825295" cy="492443"/>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ru-RU" sz="2600" b="1"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495806" y="1060332"/>
            <a:ext cx="11134041" cy="5540876"/>
          </a:xfrm>
          <a:prstGeom prst="rect">
            <a:avLst/>
          </a:prstGeom>
          <a:noFill/>
        </p:spPr>
        <p:txBody>
          <a:bodyPr wrap="square" rtlCol="0">
            <a:spAutoFit/>
          </a:bodyPr>
          <a:lstStyle/>
          <a:p>
            <a:pPr marL="342900" lvl="0" indent="-342900" algn="just">
              <a:lnSpc>
                <a:spcPct val="107000"/>
              </a:lnSpc>
              <a:buAutoNum type="arabicPeriod" startAt="10"/>
            </a:pPr>
            <a:r>
              <a:rPr lang="ru-RU" sz="1800" b="1" i="1" dirty="0">
                <a:effectLst/>
                <a:latin typeface="Times New Roman" panose="02020603050405020304" pitchFamily="18" charset="0"/>
                <a:ea typeface="Calibri" panose="020F0502020204030204" pitchFamily="34" charset="0"/>
              </a:rPr>
              <a:t>Под регистрацию ПОЦ подпадает лекарственный препарат, который не отгружался на территории республики и/или на экспорт в течение </a:t>
            </a: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6 месяцев до дня подачи заявления на регистрацию цены. Прейскурантом установлена отпускная цена для белорусских контрагентов, прейскурант на экспорт отсутствует, т.к. действуют договорные отношения (разным контрагентам - разные цены).</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Какую цену следует указать в Приложении 3? Достаточно ли отпускной цены, указанной </a:t>
            </a:r>
            <a:b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b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в Прейскуранте (по цене, указанной в Прейскуранте отгрузки осуществлялись более 6 месяцев назад)? </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соответствии с частью третьей пункта 9 Инструкции при отсутствии сведений о минимальных отпускных ценах на лекарственный препарат в официальных источниках информации </a:t>
            </a:r>
            <a:b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 сайтах в глобальной компьютерной сети Интернет) в странах по перечню согласно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приложению 4</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 Инструкции учитывается размер минимальных отпускных цен на лекарственный препарат, подтвержденный документами держателя регистрационного удостоверения (уполномоченного им лица) </a:t>
            </a:r>
            <a:b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период, определенный в соответствии с пунктом 5 Инструкции</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Так, может учитываться размер минимальных отпускных цен на лекарственный препарат, подтвержденный прейскурантом или иным документом держателя регистрационного удостоверения (уполномоченного им лица), действующим в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период, определенный в соответствии с пунктом 5 Инструкции</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800"/>
              </a:spcAft>
            </a:pPr>
            <a:endParaRPr lang="ru-RU" sz="2000" dirty="0">
              <a:effectLst/>
              <a:latin typeface="Times New Roman" panose="02020603050405020304" pitchFamily="18" charset="0"/>
            </a:endParaRPr>
          </a:p>
        </p:txBody>
      </p:sp>
      <p:sp>
        <p:nvSpPr>
          <p:cNvPr id="16" name="TextBox 15">
            <a:extLst>
              <a:ext uri="{FF2B5EF4-FFF2-40B4-BE49-F238E27FC236}">
                <a16:creationId xmlns:a16="http://schemas.microsoft.com/office/drawing/2014/main" id="{C5F40CED-A2A7-832E-CD9A-47792672F2EC}"/>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4083577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6" y="552709"/>
            <a:ext cx="9825295" cy="492443"/>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ru-RU" sz="2600" b="1"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495806" y="1060332"/>
            <a:ext cx="11134041" cy="5225148"/>
          </a:xfrm>
          <a:prstGeom prst="rect">
            <a:avLst/>
          </a:prstGeom>
          <a:noFill/>
        </p:spPr>
        <p:txBody>
          <a:bodyPr wrap="square" rtlCol="0">
            <a:spAutoFit/>
          </a:bodyPr>
          <a:lstStyle/>
          <a:p>
            <a:pPr indent="449580" algn="just">
              <a:spcAft>
                <a:spcPts val="800"/>
              </a:spcAft>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11. </a:t>
            </a: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Понятие «смежная дозировка» и «смежная фасовка». </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b="1" i="1" kern="100" dirty="0">
                <a:effectLst/>
                <a:latin typeface="Times New Roman" panose="02020603050405020304" pitchFamily="18" charset="0"/>
                <a:ea typeface="Calibri" panose="020F0502020204030204" pitchFamily="34" charset="0"/>
                <a:cs typeface="Times New Roman" panose="02020603050405020304" pitchFamily="18" charset="0"/>
              </a:rPr>
              <a:t>Ответ: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В соответствии с частью первой пункта 12 Инструкции в</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случае регистрации в Республике Беларусь предельной отпускной цены в дозировке и (или) фасовке, отсутствующих в странах по перечню согласно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приложению 4</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таблице 1</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приложения 3 указываются минимальные отпускные цены на лекарственные препараты, имеющие ближайшие смежные фасовки и (или) дозировки (вне зависимости от наличия их регистрации на территории Республики Беларусь). При этом минимальная отпускная цена на лекарственный препарат в каждой из стран по перечню согласно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приложению 4</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определяется исходя из расчета среднего арифметического значения минимальных отпускных цен за одну лекарственную форму лекарственного препарата, имеющего ближайшие смежные фасовки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графа 6 таблицы 1</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приложения 3) или среднего арифметического значения минимальных отпускных цен за одну единицу действующего вещества лекарственного препарата, имеющего ближайшие смежные дозировки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графа 7 таблицы 1</a:t>
            </a:r>
            <a:r>
              <a:rPr lang="ru-RU"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приложения 3).</a:t>
            </a:r>
            <a:endPar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ru-RU" sz="18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В соответствии с частью второй пункта 12 Инструкции п</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ересчет минимальной отпускной цены на лекарственный препарат </a:t>
            </a:r>
            <a:r>
              <a:rPr lang="ru-RU"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 производится</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случае отличия</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фасовки и (или) дозировки (концентрации, активности в единицах действия) от фасовки и (или) дозировки заявляемого лекарственного препарата </a:t>
            </a:r>
            <a:r>
              <a:rPr lang="ru-RU"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два и более раза</a:t>
            </a:r>
            <a:r>
              <a:rPr lang="ru-RU"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800"/>
              </a:spcAft>
            </a:pPr>
            <a:endParaRPr lang="ru-RU" sz="2000" dirty="0">
              <a:effectLst/>
              <a:latin typeface="Times New Roman" panose="02020603050405020304" pitchFamily="18" charset="0"/>
            </a:endParaRPr>
          </a:p>
        </p:txBody>
      </p:sp>
      <p:sp>
        <p:nvSpPr>
          <p:cNvPr id="16" name="TextBox 15">
            <a:extLst>
              <a:ext uri="{FF2B5EF4-FFF2-40B4-BE49-F238E27FC236}">
                <a16:creationId xmlns:a16="http://schemas.microsoft.com/office/drawing/2014/main" id="{C9112C78-8AAF-CE23-9C7B-CD39B1FA036E}"/>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64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0DCD958-3161-05AA-97E7-4775229A3286}"/>
              </a:ext>
            </a:extLst>
          </p:cNvPr>
          <p:cNvSpPr txBox="1"/>
          <p:nvPr/>
        </p:nvSpPr>
        <p:spPr>
          <a:xfrm>
            <a:off x="1181516" y="552709"/>
            <a:ext cx="9825295" cy="492443"/>
          </a:xfrm>
          <a:prstGeom prst="rect">
            <a:avLst/>
          </a:prstGeom>
          <a:noFill/>
        </p:spPr>
        <p:txBody>
          <a:bodyPr wrap="square">
            <a:spAutoFit/>
          </a:bodyPr>
          <a:lstStyle/>
          <a:p>
            <a:pPr algn="ctr"/>
            <a:r>
              <a:rPr lang="ru-RU" sz="2600" b="1" i="1" dirty="0">
                <a:solidFill>
                  <a:srgbClr val="242424"/>
                </a:solidFill>
                <a:effectLst/>
                <a:latin typeface="Times New Roman" panose="02020603050405020304" pitchFamily="18" charset="0"/>
              </a:rPr>
              <a:t>Вопросы</a:t>
            </a:r>
            <a:endParaRPr lang="ru-RU" sz="2600" b="1"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2CCC73-A788-6091-7127-D202E465357B}"/>
              </a:ext>
            </a:extLst>
          </p:cNvPr>
          <p:cNvSpPr txBox="1"/>
          <p:nvPr/>
        </p:nvSpPr>
        <p:spPr>
          <a:xfrm>
            <a:off x="495806" y="1060332"/>
            <a:ext cx="10616331" cy="4663200"/>
          </a:xfrm>
          <a:prstGeom prst="rect">
            <a:avLst/>
          </a:prstGeom>
          <a:noFill/>
        </p:spPr>
        <p:txBody>
          <a:bodyPr wrap="square" rtlCol="0">
            <a:spAutoFit/>
          </a:bodyPr>
          <a:lstStyle/>
          <a:p>
            <a:pPr indent="449580" algn="ctr">
              <a:spcAft>
                <a:spcPts val="800"/>
              </a:spcAft>
            </a:pPr>
            <a:r>
              <a:rPr lang="ru-RU" sz="2000" b="1" i="1" kern="100" dirty="0">
                <a:effectLst/>
                <a:latin typeface="Times New Roman" panose="02020603050405020304" pitchFamily="18" charset="0"/>
                <a:ea typeface="Calibri" panose="020F0502020204030204" pitchFamily="34" charset="0"/>
                <a:cs typeface="Times New Roman" panose="02020603050405020304" pitchFamily="18" charset="0"/>
              </a:rPr>
              <a:t>Понятие «смежная дозировка» и «смежная фасовка». </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endParaRPr lang="en-US"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ru-RU" b="1" u="sng" kern="100" dirty="0">
                <a:effectLst/>
                <a:latin typeface="Times New Roman" panose="02020603050405020304" pitchFamily="18" charset="0"/>
                <a:ea typeface="Calibri" panose="020F0502020204030204" pitchFamily="34" charset="0"/>
                <a:cs typeface="Times New Roman" panose="02020603050405020304" pitchFamily="18" charset="0"/>
              </a:rPr>
              <a:t>Пример:</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Регистрируется цена на препарат А, </a:t>
            </a: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10 мг № 20</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В стране № 1 есть цена на препарат А, </a:t>
            </a: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8 мг № 18 – Ц</a:t>
            </a:r>
            <a:r>
              <a:rPr lang="ru-RU" b="1" kern="100" baseline="-250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и цена</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на препарат А, </a:t>
            </a: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12 мг № 20 – Ц</a:t>
            </a:r>
            <a:r>
              <a:rPr lang="ru-RU" b="1"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ru-RU" b="1" kern="100" dirty="0">
                <a:effectLst/>
                <a:latin typeface="Times New Roman" panose="02020603050405020304" pitchFamily="18" charset="0"/>
                <a:ea typeface="Calibri" panose="020F0502020204030204" pitchFamily="34" charset="0"/>
                <a:cs typeface="Times New Roman" panose="02020603050405020304" pitchFamily="18" charset="0"/>
              </a:rPr>
              <a:t>Расчет: </a:t>
            </a:r>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Рассчитываем стоимость 1 единицы действующего вещества:</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Ц</a:t>
            </a:r>
            <a:r>
              <a:rPr lang="ru-RU"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 18 / 8 = 0,10 р.;</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Ц</a:t>
            </a:r>
            <a:r>
              <a:rPr lang="ru-RU"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 20 / 12 = 0,20 р.</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en-US" kern="100" dirty="0">
                <a:latin typeface="Times New Roman" panose="02020603050405020304" pitchFamily="18" charset="0"/>
                <a:ea typeface="Calibri" panose="020F0502020204030204" pitchFamily="34" charset="0"/>
                <a:cs typeface="Times New Roman" panose="02020603050405020304" pitchFamily="18" charset="0"/>
              </a:rPr>
              <a:t>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Считаем среднее арифметическое значение 1 единицы действующего вещества:</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(1+2)/2 = 0,15 р.</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Считаем цену на препарат А 10 мг № 20:</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0,15</a:t>
            </a:r>
            <a:r>
              <a:rPr lang="en-US" kern="100" dirty="0">
                <a:latin typeface="Times New Roman" panose="02020603050405020304" pitchFamily="18" charset="0"/>
                <a:ea typeface="Calibri" panose="020F0502020204030204" pitchFamily="34" charset="0"/>
                <a:cs typeface="Times New Roman" panose="02020603050405020304" pitchFamily="18" charset="0"/>
              </a:rPr>
              <a:t>x</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10</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x</a:t>
            </a: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20 = 30 р.</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pPr>
            <a:r>
              <a:rPr lang="ru-RU"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800"/>
              </a:spcAft>
            </a:pPr>
            <a:endParaRPr lang="ru-RU" sz="2000" dirty="0">
              <a:effectLst/>
              <a:latin typeface="Times New Roman" panose="02020603050405020304" pitchFamily="18" charset="0"/>
            </a:endParaRPr>
          </a:p>
        </p:txBody>
      </p:sp>
      <p:sp>
        <p:nvSpPr>
          <p:cNvPr id="16" name="TextBox 15">
            <a:extLst>
              <a:ext uri="{FF2B5EF4-FFF2-40B4-BE49-F238E27FC236}">
                <a16:creationId xmlns:a16="http://schemas.microsoft.com/office/drawing/2014/main" id="{79ECA1C4-53C5-005E-7C95-B0D94BF1DC0D}"/>
              </a:ext>
            </a:extLst>
          </p:cNvPr>
          <p:cNvSpPr txBox="1"/>
          <p:nvPr/>
        </p:nvSpPr>
        <p:spPr>
          <a:xfrm>
            <a:off x="11565253" y="6336859"/>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79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скругленные углы 26">
            <a:extLst>
              <a:ext uri="{FF2B5EF4-FFF2-40B4-BE49-F238E27FC236}">
                <a16:creationId xmlns:a16="http://schemas.microsoft.com/office/drawing/2014/main" id="{236CD32A-AC8B-1434-1545-E534D288C163}"/>
              </a:ext>
            </a:extLst>
          </p:cNvPr>
          <p:cNvSpPr/>
          <p:nvPr/>
        </p:nvSpPr>
        <p:spPr>
          <a:xfrm>
            <a:off x="903295" y="3522067"/>
            <a:ext cx="10861060" cy="40011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sz="2000"/>
          </a:p>
        </p:txBody>
      </p:sp>
      <p:sp>
        <p:nvSpPr>
          <p:cNvPr id="28" name="Прямоугольник: скругленные углы 27">
            <a:extLst>
              <a:ext uri="{FF2B5EF4-FFF2-40B4-BE49-F238E27FC236}">
                <a16:creationId xmlns:a16="http://schemas.microsoft.com/office/drawing/2014/main" id="{48458439-7F78-A4B4-1686-7F3C793C1CEF}"/>
              </a:ext>
            </a:extLst>
          </p:cNvPr>
          <p:cNvSpPr/>
          <p:nvPr/>
        </p:nvSpPr>
        <p:spPr>
          <a:xfrm>
            <a:off x="885905" y="4160430"/>
            <a:ext cx="10878450" cy="68931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sz="2000" dirty="0"/>
          </a:p>
        </p:txBody>
      </p:sp>
      <p:sp>
        <p:nvSpPr>
          <p:cNvPr id="26" name="Прямоугольник: скругленные углы 25">
            <a:extLst>
              <a:ext uri="{FF2B5EF4-FFF2-40B4-BE49-F238E27FC236}">
                <a16:creationId xmlns:a16="http://schemas.microsoft.com/office/drawing/2014/main" id="{33C3001C-4E8E-B708-4209-7915B086E5F6}"/>
              </a:ext>
            </a:extLst>
          </p:cNvPr>
          <p:cNvSpPr/>
          <p:nvPr/>
        </p:nvSpPr>
        <p:spPr>
          <a:xfrm>
            <a:off x="929282" y="2440665"/>
            <a:ext cx="10861060" cy="68052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sz="2000"/>
          </a:p>
        </p:txBody>
      </p:sp>
      <p:sp>
        <p:nvSpPr>
          <p:cNvPr id="2" name="Прямоугольник: скругленные углы 1"/>
          <p:cNvSpPr/>
          <p:nvPr/>
        </p:nvSpPr>
        <p:spPr>
          <a:xfrm>
            <a:off x="782301" y="900304"/>
            <a:ext cx="10861060" cy="132802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indent="444500" algn="just">
              <a:spcAft>
                <a:spcPts val="0"/>
              </a:spcAft>
            </a:pPr>
            <a:r>
              <a:rPr lang="ru-RU" sz="2400" dirty="0">
                <a:solidFill>
                  <a:schemeClr val="tx1"/>
                </a:solidFill>
                <a:latin typeface="Times New Roman" panose="02020603050405020304" pitchFamily="18" charset="0"/>
                <a:cs typeface="Times New Roman" panose="02020603050405020304" pitchFamily="18" charset="0"/>
              </a:rPr>
              <a:t>С 14 июля 2023 г. возобновлено действие </a:t>
            </a:r>
            <a:r>
              <a:rPr lang="ru-RU" sz="2400" b="1" dirty="0">
                <a:solidFill>
                  <a:schemeClr val="tx1"/>
                </a:solidFill>
                <a:latin typeface="Times New Roman" panose="02020603050405020304" pitchFamily="18" charset="0"/>
                <a:cs typeface="Times New Roman" panose="02020603050405020304" pitchFamily="18" charset="0"/>
              </a:rPr>
              <a:t>Указа Президента Республики Беларусь от 22 августа 2018 г. №</a:t>
            </a:r>
            <a:r>
              <a:rPr lang="en-US" sz="2400" b="1" dirty="0">
                <a:solidFill>
                  <a:schemeClr val="tx1"/>
                </a:solidFill>
                <a:latin typeface="Times New Roman" panose="02020603050405020304" pitchFamily="18" charset="0"/>
                <a:cs typeface="Times New Roman" panose="02020603050405020304" pitchFamily="18" charset="0"/>
              </a:rPr>
              <a:t> 345</a:t>
            </a:r>
            <a:r>
              <a:rPr lang="ru-RU" sz="2400" b="1" dirty="0">
                <a:solidFill>
                  <a:schemeClr val="tx1"/>
                </a:solidFill>
                <a:latin typeface="Times New Roman" panose="02020603050405020304" pitchFamily="18" charset="0"/>
                <a:cs typeface="Times New Roman" panose="02020603050405020304" pitchFamily="18" charset="0"/>
              </a:rPr>
              <a:t> «О регистрации цен на лекарственные средства»</a:t>
            </a:r>
            <a:r>
              <a:rPr lang="ru-RU" sz="2400" dirty="0">
                <a:solidFill>
                  <a:schemeClr val="tx1"/>
                </a:solidFill>
                <a:latin typeface="Times New Roman" panose="02020603050405020304" pitchFamily="18" charset="0"/>
                <a:cs typeface="Times New Roman" panose="02020603050405020304" pitchFamily="18" charset="0"/>
              </a:rPr>
              <a:t>, которым установлено</a:t>
            </a:r>
            <a:r>
              <a:rPr lang="en-US" sz="2400" dirty="0">
                <a:solidFill>
                  <a:schemeClr val="tx1"/>
                </a:solidFill>
                <a:latin typeface="Times New Roman" panose="02020603050405020304" pitchFamily="18" charset="0"/>
                <a:cs typeface="Times New Roman" panose="02020603050405020304" pitchFamily="18" charset="0"/>
              </a:rPr>
              <a:t>:</a:t>
            </a:r>
          </a:p>
        </p:txBody>
      </p:sp>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206429"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A16154E-3135-212C-6F1F-385E50C37774}"/>
              </a:ext>
            </a:extLst>
          </p:cNvPr>
          <p:cNvSpPr txBox="1"/>
          <p:nvPr/>
        </p:nvSpPr>
        <p:spPr>
          <a:xfrm>
            <a:off x="971810" y="2376829"/>
            <a:ext cx="10844519" cy="707886"/>
          </a:xfrm>
          <a:prstGeom prst="rect">
            <a:avLst/>
          </a:prstGeom>
          <a:noFill/>
        </p:spPr>
        <p:txBody>
          <a:bodyPr wrap="square">
            <a:spAutoFit/>
          </a:bodyPr>
          <a:lstStyle/>
          <a:p>
            <a:pPr algn="just"/>
            <a:r>
              <a:rPr lang="ru-RU" sz="2000" i="0" dirty="0">
                <a:solidFill>
                  <a:schemeClr val="bg1"/>
                </a:solidFill>
                <a:effectLst/>
                <a:latin typeface="Times New Roman" panose="02020603050405020304" pitchFamily="18" charset="0"/>
                <a:cs typeface="Times New Roman" panose="02020603050405020304" pitchFamily="18" charset="0"/>
              </a:rPr>
              <a:t>подлежат регистрации ПОЦ производителей лекарственных препаратов на лекарственные препараты в соответствии с перечнем, определенным Советом Министров Республики Беларусь</a:t>
            </a:r>
            <a:r>
              <a:rPr lang="en-US" sz="2000" i="0" dirty="0">
                <a:solidFill>
                  <a:schemeClr val="bg1"/>
                </a:solidFill>
                <a:effectLst/>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a16="http://schemas.microsoft.com/office/drawing/2014/main" id="{CEA7E06F-D97B-5F31-0743-4CD1512C3E0B}"/>
              </a:ext>
            </a:extLst>
          </p:cNvPr>
          <p:cNvSpPr txBox="1"/>
          <p:nvPr/>
        </p:nvSpPr>
        <p:spPr>
          <a:xfrm>
            <a:off x="937552" y="4116074"/>
            <a:ext cx="10844519" cy="707886"/>
          </a:xfrm>
          <a:prstGeom prst="rect">
            <a:avLst/>
          </a:prstGeom>
          <a:noFill/>
        </p:spPr>
        <p:txBody>
          <a:bodyPr wrap="square">
            <a:spAutoFit/>
          </a:bodyPr>
          <a:lstStyle/>
          <a:p>
            <a:pPr algn="just"/>
            <a:r>
              <a:rPr lang="ru-RU" sz="2000" b="0" i="0" dirty="0">
                <a:solidFill>
                  <a:schemeClr val="bg1"/>
                </a:solidFill>
                <a:effectLst/>
                <a:latin typeface="Times New Roman" panose="02020603050405020304" pitchFamily="18" charset="0"/>
              </a:rPr>
              <a:t>методика расчета предельных отпускных цен производителей на лекарственные препараты определяется МАРТ по согласованию с Минздравом.</a:t>
            </a:r>
            <a:endParaRPr lang="ru-RU" sz="2000" dirty="0">
              <a:solidFill>
                <a:schemeClr val="bg1"/>
              </a:solidFill>
            </a:endParaRPr>
          </a:p>
        </p:txBody>
      </p:sp>
      <p:sp>
        <p:nvSpPr>
          <p:cNvPr id="25" name="TextBox 24">
            <a:extLst>
              <a:ext uri="{FF2B5EF4-FFF2-40B4-BE49-F238E27FC236}">
                <a16:creationId xmlns:a16="http://schemas.microsoft.com/office/drawing/2014/main" id="{E8B6AE94-4F93-03AD-21FD-32E3FBDA6AAE}"/>
              </a:ext>
            </a:extLst>
          </p:cNvPr>
          <p:cNvSpPr txBox="1"/>
          <p:nvPr/>
        </p:nvSpPr>
        <p:spPr>
          <a:xfrm>
            <a:off x="956350" y="3480771"/>
            <a:ext cx="10861060" cy="400110"/>
          </a:xfrm>
          <a:prstGeom prst="rect">
            <a:avLst/>
          </a:prstGeom>
          <a:noFill/>
        </p:spPr>
        <p:txBody>
          <a:bodyPr wrap="square">
            <a:spAutoFit/>
          </a:bodyPr>
          <a:lstStyle/>
          <a:p>
            <a:pPr algn="just"/>
            <a:r>
              <a:rPr lang="ru-RU" sz="2000" b="0" i="0" dirty="0">
                <a:solidFill>
                  <a:schemeClr val="bg1"/>
                </a:solidFill>
                <a:effectLst/>
                <a:latin typeface="Times New Roman" panose="02020603050405020304" pitchFamily="18" charset="0"/>
              </a:rPr>
              <a:t>порядок и сроки начала регистрации определяются Советом Министров Республики Беларусь</a:t>
            </a:r>
            <a:r>
              <a:rPr lang="en-US" sz="2000" b="0" i="0" dirty="0">
                <a:solidFill>
                  <a:schemeClr val="bg1"/>
                </a:solidFill>
                <a:effectLst/>
                <a:latin typeface="Times New Roman" panose="02020603050405020304" pitchFamily="18" charset="0"/>
              </a:rPr>
              <a:t>;</a:t>
            </a:r>
          </a:p>
        </p:txBody>
      </p:sp>
      <p:sp>
        <p:nvSpPr>
          <p:cNvPr id="37" name="Прямоугольник: скругленные углы 36">
            <a:extLst>
              <a:ext uri="{FF2B5EF4-FFF2-40B4-BE49-F238E27FC236}">
                <a16:creationId xmlns:a16="http://schemas.microsoft.com/office/drawing/2014/main" id="{6200706B-60B2-A530-5C4D-9B9D03B64623}"/>
              </a:ext>
            </a:extLst>
          </p:cNvPr>
          <p:cNvSpPr/>
          <p:nvPr/>
        </p:nvSpPr>
        <p:spPr>
          <a:xfrm>
            <a:off x="522678" y="2440665"/>
            <a:ext cx="380617" cy="672025"/>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38" name="Прямоугольник: скругленные углы 37">
            <a:extLst>
              <a:ext uri="{FF2B5EF4-FFF2-40B4-BE49-F238E27FC236}">
                <a16:creationId xmlns:a16="http://schemas.microsoft.com/office/drawing/2014/main" id="{47958AAA-BFEF-75C3-D21D-A4E98F7549B3}"/>
              </a:ext>
            </a:extLst>
          </p:cNvPr>
          <p:cNvSpPr/>
          <p:nvPr/>
        </p:nvSpPr>
        <p:spPr>
          <a:xfrm>
            <a:off x="512582" y="3522067"/>
            <a:ext cx="373323" cy="419859"/>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39" name="Прямоугольник: скругленные углы 38">
            <a:extLst>
              <a:ext uri="{FF2B5EF4-FFF2-40B4-BE49-F238E27FC236}">
                <a16:creationId xmlns:a16="http://schemas.microsoft.com/office/drawing/2014/main" id="{73DF8381-9D86-D8E3-8FF1-A7D1F4151B34}"/>
              </a:ext>
            </a:extLst>
          </p:cNvPr>
          <p:cNvSpPr/>
          <p:nvPr/>
        </p:nvSpPr>
        <p:spPr>
          <a:xfrm>
            <a:off x="490004" y="4141860"/>
            <a:ext cx="373124" cy="707887"/>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40" name="TextBox 39">
            <a:extLst>
              <a:ext uri="{FF2B5EF4-FFF2-40B4-BE49-F238E27FC236}">
                <a16:creationId xmlns:a16="http://schemas.microsoft.com/office/drawing/2014/main" id="{D0D4050A-3C75-3DAA-A8AF-6A1EDCDF860A}"/>
              </a:ext>
            </a:extLst>
          </p:cNvPr>
          <p:cNvSpPr txBox="1"/>
          <p:nvPr/>
        </p:nvSpPr>
        <p:spPr>
          <a:xfrm>
            <a:off x="548045" y="2553893"/>
            <a:ext cx="302398" cy="430887"/>
          </a:xfrm>
          <a:prstGeom prst="rect">
            <a:avLst/>
          </a:prstGeom>
          <a:noFill/>
        </p:spPr>
        <p:txBody>
          <a:bodyPr wrap="square">
            <a:spAutoFit/>
          </a:bodyPr>
          <a:lstStyle/>
          <a:p>
            <a:pPr algn="just"/>
            <a:r>
              <a:rPr lang="en-US" sz="2200" i="0" dirty="0">
                <a:solidFill>
                  <a:schemeClr val="bg1"/>
                </a:solidFill>
                <a:effectLst/>
                <a:latin typeface="Times New Roman" panose="02020603050405020304" pitchFamily="18" charset="0"/>
                <a:cs typeface="Times New Roman" panose="02020603050405020304" pitchFamily="18" charset="0"/>
              </a:rPr>
              <a:t>1</a:t>
            </a:r>
          </a:p>
        </p:txBody>
      </p:sp>
      <p:sp>
        <p:nvSpPr>
          <p:cNvPr id="41" name="TextBox 40">
            <a:extLst>
              <a:ext uri="{FF2B5EF4-FFF2-40B4-BE49-F238E27FC236}">
                <a16:creationId xmlns:a16="http://schemas.microsoft.com/office/drawing/2014/main" id="{A2D4EE42-27D9-3263-6528-F7D53989292A}"/>
              </a:ext>
            </a:extLst>
          </p:cNvPr>
          <p:cNvSpPr txBox="1"/>
          <p:nvPr/>
        </p:nvSpPr>
        <p:spPr>
          <a:xfrm>
            <a:off x="541056" y="3516552"/>
            <a:ext cx="309432" cy="430887"/>
          </a:xfrm>
          <a:prstGeom prst="rect">
            <a:avLst/>
          </a:prstGeom>
          <a:noFill/>
        </p:spPr>
        <p:txBody>
          <a:bodyPr wrap="square">
            <a:spAutoFit/>
          </a:bodyPr>
          <a:lstStyle/>
          <a:p>
            <a:pPr algn="just"/>
            <a:r>
              <a:rPr lang="en-US" sz="2200" dirty="0">
                <a:solidFill>
                  <a:schemeClr val="bg1"/>
                </a:solidFill>
                <a:latin typeface="Times New Roman" panose="02020603050405020304" pitchFamily="18" charset="0"/>
                <a:cs typeface="Times New Roman" panose="02020603050405020304" pitchFamily="18" charset="0"/>
              </a:rPr>
              <a:t>2</a:t>
            </a:r>
            <a:endParaRPr lang="en-US" sz="2200" i="0" dirty="0">
              <a:solidFill>
                <a:schemeClr val="bg1"/>
              </a:solidFill>
              <a:effectLst/>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BFA93B92-A3E6-A3AD-8333-7A7477FDAB34}"/>
              </a:ext>
            </a:extLst>
          </p:cNvPr>
          <p:cNvSpPr txBox="1"/>
          <p:nvPr/>
        </p:nvSpPr>
        <p:spPr>
          <a:xfrm>
            <a:off x="522678" y="4254573"/>
            <a:ext cx="296077" cy="430887"/>
          </a:xfrm>
          <a:prstGeom prst="rect">
            <a:avLst/>
          </a:prstGeom>
          <a:noFill/>
        </p:spPr>
        <p:txBody>
          <a:bodyPr wrap="square">
            <a:spAutoFit/>
          </a:bodyPr>
          <a:lstStyle/>
          <a:p>
            <a:pPr algn="just"/>
            <a:r>
              <a:rPr lang="en-US" sz="2200" i="0" dirty="0">
                <a:solidFill>
                  <a:schemeClr val="bg1"/>
                </a:solidFill>
                <a:effectLst/>
                <a:latin typeface="Times New Roman" panose="02020603050405020304" pitchFamily="18" charset="0"/>
                <a:cs typeface="Times New Roman" panose="02020603050405020304" pitchFamily="18" charset="0"/>
              </a:rPr>
              <a:t>3</a:t>
            </a:r>
          </a:p>
        </p:txBody>
      </p:sp>
      <p:sp>
        <p:nvSpPr>
          <p:cNvPr id="16" name="TextBox 15">
            <a:extLst>
              <a:ext uri="{FF2B5EF4-FFF2-40B4-BE49-F238E27FC236}">
                <a16:creationId xmlns:a16="http://schemas.microsoft.com/office/drawing/2014/main" id="{80948B8A-3168-5A53-05F1-4D4E5D8BD6FE}"/>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05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451950" y="697886"/>
            <a:ext cx="11284427" cy="1077218"/>
          </a:xfrm>
          <a:prstGeom prst="rect">
            <a:avLst/>
          </a:prstGeom>
          <a:noFill/>
        </p:spPr>
        <p:txBody>
          <a:bodyPr wrap="square">
            <a:spAutoFit/>
          </a:bodyPr>
          <a:lstStyle/>
          <a:p>
            <a:pPr algn="ctr"/>
            <a:r>
              <a:rPr lang="ru-RU" sz="3200" b="1" i="0" dirty="0">
                <a:solidFill>
                  <a:srgbClr val="242424"/>
                </a:solidFill>
                <a:effectLst/>
                <a:latin typeface="Times New Roman" panose="02020603050405020304" pitchFamily="18" charset="0"/>
              </a:rPr>
              <a:t>Инструкция</a:t>
            </a:r>
            <a:r>
              <a:rPr lang="ru-RU" sz="3200" dirty="0">
                <a:solidFill>
                  <a:srgbClr val="242424"/>
                </a:solidFill>
                <a:latin typeface="Times New Roman" panose="02020603050405020304" pitchFamily="18" charset="0"/>
              </a:rPr>
              <a:t> </a:t>
            </a:r>
            <a:r>
              <a:rPr lang="ru-RU" sz="3200" b="1" i="0" dirty="0">
                <a:solidFill>
                  <a:srgbClr val="242424"/>
                </a:solidFill>
                <a:effectLst/>
                <a:latin typeface="Times New Roman" panose="02020603050405020304" pitchFamily="18" charset="0"/>
              </a:rPr>
              <a:t>о методике расчета предельных отпускных цен производителей на лекарственные препараты</a:t>
            </a:r>
            <a:endParaRPr lang="ru-RU" sz="3200" b="0" i="0" dirty="0">
              <a:solidFill>
                <a:srgbClr val="242424"/>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8D916D0C-F678-5BB3-2AA9-D66182E8C878}"/>
              </a:ext>
            </a:extLst>
          </p:cNvPr>
          <p:cNvSpPr txBox="1"/>
          <p:nvPr/>
        </p:nvSpPr>
        <p:spPr>
          <a:xfrm>
            <a:off x="719677" y="3272118"/>
            <a:ext cx="10481589" cy="830997"/>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ru-RU" sz="2400" i="0" dirty="0">
                <a:solidFill>
                  <a:srgbClr val="242424"/>
                </a:solidFill>
                <a:latin typeface="Times New Roman" panose="02020603050405020304" pitchFamily="18" charset="0"/>
              </a:rPr>
              <a:t>Утверждена постановлением Министерства антимонопольного регулирования и торговли Республики Беларусь от 11 июля 2023 г. № 45</a:t>
            </a:r>
          </a:p>
        </p:txBody>
      </p:sp>
      <p:sp>
        <p:nvSpPr>
          <p:cNvPr id="17" name="Стрелка: вниз 16">
            <a:extLst>
              <a:ext uri="{FF2B5EF4-FFF2-40B4-BE49-F238E27FC236}">
                <a16:creationId xmlns:a16="http://schemas.microsoft.com/office/drawing/2014/main" id="{435608B9-2D0E-1A1D-C2C9-972C31CB1414}"/>
              </a:ext>
            </a:extLst>
          </p:cNvPr>
          <p:cNvSpPr/>
          <p:nvPr/>
        </p:nvSpPr>
        <p:spPr>
          <a:xfrm>
            <a:off x="5730502" y="1798100"/>
            <a:ext cx="328944" cy="455771"/>
          </a:xfrm>
          <a:prstGeom prst="down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9" name="TextBox 18">
            <a:extLst>
              <a:ext uri="{FF2B5EF4-FFF2-40B4-BE49-F238E27FC236}">
                <a16:creationId xmlns:a16="http://schemas.microsoft.com/office/drawing/2014/main" id="{EB0D7125-F5ED-CCEB-91BC-CACB9A4CA712}"/>
              </a:ext>
            </a:extLst>
          </p:cNvPr>
          <p:cNvSpPr txBox="1"/>
          <p:nvPr/>
        </p:nvSpPr>
        <p:spPr>
          <a:xfrm>
            <a:off x="682207" y="4508717"/>
            <a:ext cx="10556528" cy="830997"/>
          </a:xfrm>
          <a:prstGeom prst="rect">
            <a:avLst/>
          </a:prstGeom>
          <a:noFill/>
        </p:spPr>
        <p:txBody>
          <a:bodyPr wrap="square">
            <a:spAutoFit/>
          </a:bodyPr>
          <a:lstStyle/>
          <a:p>
            <a:pPr algn="just"/>
            <a:r>
              <a:rPr lang="ru-RU" sz="2400" b="0" dirty="0">
                <a:solidFill>
                  <a:srgbClr val="242424"/>
                </a:solidFill>
                <a:effectLst/>
                <a:latin typeface="Times New Roman" panose="02020603050405020304" pitchFamily="18" charset="0"/>
              </a:rPr>
              <a:t>Инструкция устанавливает методику расчета предельных отпускных цен производителей на лекарственные препараты, включенные в </a:t>
            </a:r>
            <a:r>
              <a:rPr lang="ru-RU" sz="2400" b="1" dirty="0">
                <a:solidFill>
                  <a:srgbClr val="242424"/>
                </a:solidFill>
                <a:effectLst/>
                <a:latin typeface="Times New Roman" panose="02020603050405020304" pitchFamily="18" charset="0"/>
              </a:rPr>
              <a:t>П</a:t>
            </a:r>
            <a:r>
              <a:rPr lang="ru-RU" sz="2400" b="1" dirty="0">
                <a:effectLst/>
                <a:latin typeface="Times New Roman" panose="02020603050405020304" pitchFamily="18" charset="0"/>
                <a:cs typeface="Times New Roman" panose="02020603050405020304" pitchFamily="18" charset="0"/>
              </a:rPr>
              <a:t>еречень</a:t>
            </a:r>
            <a:r>
              <a:rPr lang="ru-RU" sz="2400" b="0" dirty="0">
                <a:solidFill>
                  <a:srgbClr val="242424"/>
                </a:solidFill>
                <a:effectLst/>
                <a:latin typeface="Times New Roman" panose="02020603050405020304" pitchFamily="18" charset="0"/>
              </a:rPr>
              <a:t>.</a:t>
            </a:r>
            <a:endParaRPr lang="ru-RU" sz="2400" dirty="0"/>
          </a:p>
        </p:txBody>
      </p:sp>
      <p:sp>
        <p:nvSpPr>
          <p:cNvPr id="18" name="TextBox 17">
            <a:extLst>
              <a:ext uri="{FF2B5EF4-FFF2-40B4-BE49-F238E27FC236}">
                <a16:creationId xmlns:a16="http://schemas.microsoft.com/office/drawing/2014/main" id="{2197049D-73B0-E052-CC92-EE0F186D0B94}"/>
              </a:ext>
            </a:extLst>
          </p:cNvPr>
          <p:cNvSpPr txBox="1"/>
          <p:nvPr/>
        </p:nvSpPr>
        <p:spPr>
          <a:xfrm>
            <a:off x="719677" y="2347347"/>
            <a:ext cx="10481589" cy="830997"/>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ru-RU" sz="2400" dirty="0">
                <a:latin typeface="Times New Roman" panose="02020603050405020304" pitchFamily="18" charset="0"/>
                <a:cs typeface="Times New Roman" panose="02020603050405020304" pitchFamily="18" charset="0"/>
              </a:rPr>
              <a:t>На основании подпункта 1.3 пункта 1 Указа № 345 определена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МАРТ по согласованию с Минздравом</a:t>
            </a:r>
            <a:endParaRPr lang="ru-RU" sz="2400" i="0" dirty="0">
              <a:solidFill>
                <a:srgbClr val="242424"/>
              </a:solidFill>
              <a:effectLst>
                <a:outerShdw blurRad="38100" dist="38100" dir="2700000" algn="tl">
                  <a:srgbClr val="000000">
                    <a:alpha val="43137"/>
                  </a:srgbClr>
                </a:outerShdw>
              </a:effectLst>
              <a:latin typeface="Times New Roman" panose="02020603050405020304" pitchFamily="18" charset="0"/>
            </a:endParaRPr>
          </a:p>
        </p:txBody>
      </p:sp>
      <p:sp>
        <p:nvSpPr>
          <p:cNvPr id="20" name="TextBox 19">
            <a:extLst>
              <a:ext uri="{FF2B5EF4-FFF2-40B4-BE49-F238E27FC236}">
                <a16:creationId xmlns:a16="http://schemas.microsoft.com/office/drawing/2014/main" id="{47F61403-F9BA-23C8-3EE8-2DDCE9D6E719}"/>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739038"/>
            <a:ext cx="11430002" cy="1077218"/>
          </a:xfrm>
          <a:prstGeom prst="rect">
            <a:avLst/>
          </a:prstGeom>
          <a:noFill/>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Порядок расчета предельной отпускной цены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на лекарственный препарат</a:t>
            </a:r>
          </a:p>
        </p:txBody>
      </p:sp>
      <p:sp>
        <p:nvSpPr>
          <p:cNvPr id="17" name="TextBox 16">
            <a:extLst>
              <a:ext uri="{FF2B5EF4-FFF2-40B4-BE49-F238E27FC236}">
                <a16:creationId xmlns:a16="http://schemas.microsoft.com/office/drawing/2014/main" id="{26703A3E-F899-29FE-D607-B867F958AAD2}"/>
              </a:ext>
            </a:extLst>
          </p:cNvPr>
          <p:cNvSpPr txBox="1"/>
          <p:nvPr/>
        </p:nvSpPr>
        <p:spPr>
          <a:xfrm>
            <a:off x="635420" y="1960038"/>
            <a:ext cx="10917487" cy="919401"/>
          </a:xfrm>
          <a:prstGeom prst="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ru-RU" sz="2400" b="0" i="0" dirty="0">
                <a:solidFill>
                  <a:schemeClr val="bg1"/>
                </a:solidFill>
                <a:effectLst>
                  <a:outerShdw blurRad="38100" dist="38100" dir="2700000" algn="tl">
                    <a:srgbClr val="000000">
                      <a:alpha val="43137"/>
                    </a:srgbClr>
                  </a:outerShdw>
                </a:effectLst>
                <a:latin typeface="Times New Roman" panose="02020603050405020304" pitchFamily="18" charset="0"/>
              </a:rPr>
              <a:t>Предельная отпускная цена определяется как </a:t>
            </a:r>
            <a:r>
              <a:rPr lang="ru-RU" sz="2400" b="1" i="0" dirty="0">
                <a:solidFill>
                  <a:schemeClr val="tx1"/>
                </a:solidFill>
                <a:effectLst>
                  <a:outerShdw blurRad="38100" dist="38100" dir="2700000" algn="tl">
                    <a:srgbClr val="000000">
                      <a:alpha val="43137"/>
                    </a:srgbClr>
                  </a:outerShdw>
                </a:effectLst>
                <a:latin typeface="Times New Roman" panose="02020603050405020304" pitchFamily="18" charset="0"/>
              </a:rPr>
              <a:t>средняя величина</a:t>
            </a:r>
            <a:r>
              <a:rPr lang="ru-RU" sz="2400" b="0" i="0" dirty="0">
                <a:solidFill>
                  <a:schemeClr val="bg1"/>
                </a:solidFill>
                <a:effectLst>
                  <a:outerShdw blurRad="38100" dist="38100" dir="2700000" algn="tl">
                    <a:srgbClr val="000000">
                      <a:alpha val="43137"/>
                    </a:srgbClr>
                  </a:outerShdw>
                </a:effectLst>
                <a:latin typeface="Times New Roman" panose="02020603050405020304" pitchFamily="18" charset="0"/>
              </a:rPr>
              <a:t>, </a:t>
            </a:r>
          </a:p>
          <a:p>
            <a:pPr algn="ctr"/>
            <a:r>
              <a:rPr lang="ru-RU" sz="2400" b="0" i="0" dirty="0">
                <a:solidFill>
                  <a:schemeClr val="bg1"/>
                </a:solidFill>
                <a:effectLst>
                  <a:outerShdw blurRad="38100" dist="38100" dir="2700000" algn="tl">
                    <a:srgbClr val="000000">
                      <a:alpha val="43137"/>
                    </a:srgbClr>
                  </a:outerShdw>
                </a:effectLst>
                <a:latin typeface="Times New Roman" panose="02020603050405020304" pitchFamily="18" charset="0"/>
              </a:rPr>
              <a:t>рассчитанная из:</a:t>
            </a:r>
            <a:endParaRPr lang="ru-RU" sz="2400" dirty="0">
              <a:solidFill>
                <a:schemeClr val="bg1"/>
              </a:solidFill>
              <a:effectLst>
                <a:outerShdw blurRad="38100" dist="38100" dir="2700000" algn="tl">
                  <a:srgbClr val="000000">
                    <a:alpha val="43137"/>
                  </a:srgbClr>
                </a:outerShdw>
              </a:effectLst>
            </a:endParaRPr>
          </a:p>
        </p:txBody>
      </p:sp>
      <p:sp>
        <p:nvSpPr>
          <p:cNvPr id="21" name="TextBox 20">
            <a:extLst>
              <a:ext uri="{FF2B5EF4-FFF2-40B4-BE49-F238E27FC236}">
                <a16:creationId xmlns:a16="http://schemas.microsoft.com/office/drawing/2014/main" id="{0BEE9A86-A5A7-76E7-4481-E4F8A01390D6}"/>
              </a:ext>
            </a:extLst>
          </p:cNvPr>
          <p:cNvSpPr txBox="1"/>
          <p:nvPr/>
        </p:nvSpPr>
        <p:spPr>
          <a:xfrm>
            <a:off x="379163" y="3429000"/>
            <a:ext cx="5073308" cy="2726591"/>
          </a:xfrm>
          <a:prstGeom prst="ellipse">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ru-RU" sz="2000" b="0" i="0" dirty="0">
                <a:solidFill>
                  <a:srgbClr val="242424"/>
                </a:solidFill>
                <a:effectLst/>
                <a:latin typeface="Times New Roman" panose="02020603050405020304" pitchFamily="18" charset="0"/>
              </a:rPr>
              <a:t>средневзвешенной фактической отпускной (контрактной) цены, скорректированной на прогнозируемый индекс потребительских цен</a:t>
            </a:r>
            <a:endParaRPr lang="ru-RU" sz="2000" dirty="0"/>
          </a:p>
        </p:txBody>
      </p:sp>
      <p:sp>
        <p:nvSpPr>
          <p:cNvPr id="23" name="TextBox 22">
            <a:extLst>
              <a:ext uri="{FF2B5EF4-FFF2-40B4-BE49-F238E27FC236}">
                <a16:creationId xmlns:a16="http://schemas.microsoft.com/office/drawing/2014/main" id="{C9B4F6C1-3E23-A0E1-114A-FA1FBED492E8}"/>
              </a:ext>
            </a:extLst>
          </p:cNvPr>
          <p:cNvSpPr txBox="1"/>
          <p:nvPr/>
        </p:nvSpPr>
        <p:spPr>
          <a:xfrm>
            <a:off x="6598238" y="3429000"/>
            <a:ext cx="5210927" cy="2293799"/>
          </a:xfrm>
          <a:prstGeom prst="ellipse">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ru-RU" sz="2000" dirty="0">
                <a:solidFill>
                  <a:srgbClr val="242424"/>
                </a:solidFill>
                <a:latin typeface="Times New Roman" panose="02020603050405020304" pitchFamily="18" charset="0"/>
              </a:rPr>
              <a:t>с</a:t>
            </a:r>
            <a:r>
              <a:rPr lang="ru-RU" sz="2000" b="0" i="0" dirty="0">
                <a:solidFill>
                  <a:srgbClr val="242424"/>
                </a:solidFill>
                <a:effectLst/>
                <a:latin typeface="Times New Roman" panose="02020603050405020304" pitchFamily="18" charset="0"/>
              </a:rPr>
              <a:t>реднего арифметического значения</a:t>
            </a:r>
            <a:r>
              <a:rPr lang="en-US" sz="2000" dirty="0">
                <a:solidFill>
                  <a:srgbClr val="242424"/>
                </a:solidFill>
                <a:latin typeface="Times New Roman" panose="02020603050405020304" pitchFamily="18" charset="0"/>
              </a:rPr>
              <a:t>, </a:t>
            </a:r>
            <a:r>
              <a:rPr lang="ru-RU" sz="2000" dirty="0">
                <a:solidFill>
                  <a:srgbClr val="242424"/>
                </a:solidFill>
                <a:latin typeface="Times New Roman" panose="02020603050405020304" pitchFamily="18" charset="0"/>
              </a:rPr>
              <a:t>рассчитанного исходя из</a:t>
            </a:r>
            <a:r>
              <a:rPr lang="ru-RU" sz="2000" b="0" i="0" dirty="0">
                <a:solidFill>
                  <a:srgbClr val="242424"/>
                </a:solidFill>
                <a:effectLst/>
                <a:latin typeface="Times New Roman" panose="02020603050405020304" pitchFamily="18" charset="0"/>
              </a:rPr>
              <a:t> минимальных отпускных цен производителей в референтных странах</a:t>
            </a:r>
            <a:endParaRPr lang="ru-RU" sz="2000" dirty="0"/>
          </a:p>
        </p:txBody>
      </p:sp>
      <p:cxnSp>
        <p:nvCxnSpPr>
          <p:cNvPr id="26" name="Прямая со стрелкой 25">
            <a:extLst>
              <a:ext uri="{FF2B5EF4-FFF2-40B4-BE49-F238E27FC236}">
                <a16:creationId xmlns:a16="http://schemas.microsoft.com/office/drawing/2014/main" id="{B953A119-8540-555A-E3D9-ED646A19829D}"/>
              </a:ext>
            </a:extLst>
          </p:cNvPr>
          <p:cNvCxnSpPr>
            <a:cxnSpLocks/>
            <a:stCxn id="17" idx="2"/>
            <a:endCxn id="21" idx="0"/>
          </p:cNvCxnSpPr>
          <p:nvPr/>
        </p:nvCxnSpPr>
        <p:spPr>
          <a:xfrm flipH="1">
            <a:off x="2915817" y="2879439"/>
            <a:ext cx="3178347" cy="54956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Прямая со стрелкой 27">
            <a:extLst>
              <a:ext uri="{FF2B5EF4-FFF2-40B4-BE49-F238E27FC236}">
                <a16:creationId xmlns:a16="http://schemas.microsoft.com/office/drawing/2014/main" id="{C14E8BB4-497A-4EA4-80B3-31BD3393DE44}"/>
              </a:ext>
            </a:extLst>
          </p:cNvPr>
          <p:cNvCxnSpPr>
            <a:cxnSpLocks/>
            <a:stCxn id="17" idx="2"/>
            <a:endCxn id="23" idx="0"/>
          </p:cNvCxnSpPr>
          <p:nvPr/>
        </p:nvCxnSpPr>
        <p:spPr>
          <a:xfrm>
            <a:off x="6094164" y="2879439"/>
            <a:ext cx="3109538" cy="54956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668CFD36-4259-D5F7-F3F2-F29389306AF1}"/>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96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703283"/>
            <a:ext cx="11430002" cy="1077218"/>
          </a:xfrm>
          <a:prstGeom prst="rect">
            <a:avLst/>
          </a:prstGeom>
          <a:solidFill>
            <a:schemeClr val="bg1"/>
          </a:solidFill>
        </p:spPr>
        <p:txBody>
          <a:bodyPr wrap="square">
            <a:spAutoFit/>
          </a:bodyPr>
          <a:lstStyle/>
          <a:p>
            <a:pPr algn="ctr"/>
            <a:r>
              <a:rPr lang="ru-RU" sz="3200" b="1" i="0" dirty="0">
                <a:effectLst/>
                <a:latin typeface="Times New Roman" panose="02020603050405020304" pitchFamily="18" charset="0"/>
                <a:cs typeface="Times New Roman" panose="02020603050405020304" pitchFamily="18" charset="0"/>
              </a:rPr>
              <a:t>Данные, необходимые для расчета </a:t>
            </a:r>
            <a:br>
              <a:rPr lang="ru-RU" sz="3200" b="1" i="0" dirty="0">
                <a:effectLst/>
                <a:latin typeface="Times New Roman" panose="02020603050405020304" pitchFamily="18" charset="0"/>
                <a:cs typeface="Times New Roman" panose="02020603050405020304" pitchFamily="18" charset="0"/>
              </a:rPr>
            </a:br>
            <a:r>
              <a:rPr lang="ru-RU" sz="3200" b="1" i="0" dirty="0">
                <a:effectLst/>
                <a:latin typeface="Times New Roman" panose="02020603050405020304" pitchFamily="18" charset="0"/>
                <a:cs typeface="Times New Roman" panose="02020603050405020304" pitchFamily="18" charset="0"/>
              </a:rPr>
              <a:t>предельной отпускной цены</a:t>
            </a:r>
          </a:p>
        </p:txBody>
      </p:sp>
      <p:sp>
        <p:nvSpPr>
          <p:cNvPr id="19" name="TextBox 18">
            <a:extLst>
              <a:ext uri="{FF2B5EF4-FFF2-40B4-BE49-F238E27FC236}">
                <a16:creationId xmlns:a16="http://schemas.microsoft.com/office/drawing/2014/main" id="{EB0D7125-F5ED-CCEB-91BC-CACB9A4CA712}"/>
              </a:ext>
            </a:extLst>
          </p:cNvPr>
          <p:cNvSpPr txBox="1"/>
          <p:nvPr/>
        </p:nvSpPr>
        <p:spPr>
          <a:xfrm>
            <a:off x="286106" y="1805121"/>
            <a:ext cx="11599897" cy="4524315"/>
          </a:xfrm>
          <a:prstGeom prst="rect">
            <a:avLst/>
          </a:prstGeom>
          <a:noFill/>
        </p:spPr>
        <p:txBody>
          <a:bodyPr wrap="square">
            <a:spAutoFit/>
          </a:bodyPr>
          <a:lstStyle/>
          <a:p>
            <a:pPr marL="342900" indent="-342900" algn="just">
              <a:buFont typeface="Arial" panose="020B0604020202020204" pitchFamily="34" charset="0"/>
              <a:buChar char="•"/>
            </a:pPr>
            <a:r>
              <a:rPr lang="ru-RU" b="1" i="0" dirty="0">
                <a:solidFill>
                  <a:srgbClr val="242424"/>
                </a:solidFill>
                <a:effectLst/>
                <a:latin typeface="Times New Roman" panose="02020603050405020304" pitchFamily="18" charset="0"/>
              </a:rPr>
              <a:t>сведения об объемах отпуска и отпускных ценах </a:t>
            </a:r>
            <a:r>
              <a:rPr lang="ru-RU" b="0" i="0" dirty="0">
                <a:solidFill>
                  <a:srgbClr val="242424"/>
                </a:solidFill>
                <a:effectLst/>
                <a:latin typeface="Times New Roman" panose="02020603050405020304" pitchFamily="18" charset="0"/>
              </a:rPr>
              <a:t>в отношении находящихся в обращении в Республике Беларусь лекарственных препаратов, если в контрактах, на основании которых осуществляется отпуск, сумма платежа указана </a:t>
            </a:r>
            <a:r>
              <a:rPr lang="ru-RU" b="1" i="0" dirty="0">
                <a:solidFill>
                  <a:srgbClr val="242424"/>
                </a:solidFill>
                <a:effectLst/>
                <a:latin typeface="Times New Roman" panose="02020603050405020304" pitchFamily="18" charset="0"/>
              </a:rPr>
              <a:t>в белорусских рублях</a:t>
            </a:r>
            <a:r>
              <a:rPr lang="ru-RU" b="0" i="0" dirty="0">
                <a:solidFill>
                  <a:srgbClr val="242424"/>
                </a:solidFill>
                <a:effectLst/>
                <a:latin typeface="Times New Roman" panose="02020603050405020304" pitchFamily="18" charset="0"/>
              </a:rPr>
              <a:t>;</a:t>
            </a:r>
          </a:p>
          <a:p>
            <a:pPr marL="342900" indent="-342900" algn="just">
              <a:buFont typeface="Arial" panose="020B0604020202020204" pitchFamily="34" charset="0"/>
              <a:buChar char="•"/>
            </a:pPr>
            <a:endParaRPr lang="ru-RU" b="0" i="0" dirty="0">
              <a:solidFill>
                <a:srgbClr val="242424"/>
              </a:solidFill>
              <a:effectLst/>
              <a:latin typeface="Times New Roman" panose="02020603050405020304" pitchFamily="18" charset="0"/>
            </a:endParaRPr>
          </a:p>
          <a:p>
            <a:pPr marL="342900" indent="-342900" algn="just">
              <a:buFont typeface="Arial" panose="020B0604020202020204" pitchFamily="34" charset="0"/>
              <a:buChar char="•"/>
            </a:pPr>
            <a:r>
              <a:rPr lang="ru-RU" b="1" i="0" dirty="0">
                <a:solidFill>
                  <a:srgbClr val="242424"/>
                </a:solidFill>
                <a:effectLst/>
                <a:latin typeface="Times New Roman" panose="02020603050405020304" pitchFamily="18" charset="0"/>
              </a:rPr>
              <a:t>сведения об объемах ввоза и контрактных ценах </a:t>
            </a:r>
            <a:r>
              <a:rPr lang="ru-RU" b="0" i="0" dirty="0">
                <a:solidFill>
                  <a:srgbClr val="242424"/>
                </a:solidFill>
                <a:effectLst/>
                <a:latin typeface="Times New Roman" panose="02020603050405020304" pitchFamily="18" charset="0"/>
              </a:rPr>
              <a:t>с указанием контрактной цены, пересчитанной в белорусские рубли по официальному курсу Национального банка Республики Беларусь, установленному на дату выпуска товара в соответствии с таможенной процедурой выпуска для внутреннего потребления (если такой товар подлежит таможенному декларированию) или на дату поступления товара на склад покупателя, указанную в товарно-транспортной накладной или товарной накладной (если такой товар не подлежит таможенному декларированию), в отношении находящихся в обращении в Республике Беларусь лекарственных препаратов, если в </a:t>
            </a:r>
            <a:r>
              <a:rPr lang="ru-RU" b="0" i="0" dirty="0">
                <a:solidFill>
                  <a:srgbClr val="242424"/>
                </a:solidFill>
                <a:effectLst/>
                <a:latin typeface="Times New Roman" panose="02020603050405020304" pitchFamily="18" charset="0"/>
                <a:cs typeface="Times New Roman" panose="02020603050405020304" pitchFamily="18" charset="0"/>
              </a:rPr>
              <a:t>контрактах, на основании которых осуществляется ввоз, сумма платежа указана </a:t>
            </a:r>
            <a:r>
              <a:rPr lang="ru-RU" b="1" i="0" dirty="0">
                <a:solidFill>
                  <a:srgbClr val="242424"/>
                </a:solidFill>
                <a:effectLst/>
                <a:latin typeface="Times New Roman" panose="02020603050405020304" pitchFamily="18" charset="0"/>
                <a:cs typeface="Times New Roman" panose="02020603050405020304" pitchFamily="18" charset="0"/>
              </a:rPr>
              <a:t>в иностранной валюте</a:t>
            </a:r>
            <a:r>
              <a:rPr lang="ru-RU" b="0" i="0" dirty="0">
                <a:solidFill>
                  <a:srgbClr val="242424"/>
                </a:solidFill>
                <a:effectLst/>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ru-RU" b="0" i="0" dirty="0">
              <a:solidFill>
                <a:srgbClr val="242424"/>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b="1" i="0" dirty="0">
                <a:solidFill>
                  <a:srgbClr val="242424"/>
                </a:solidFill>
                <a:effectLst/>
                <a:latin typeface="Times New Roman" panose="02020603050405020304" pitchFamily="18" charset="0"/>
                <a:cs typeface="Times New Roman" panose="02020603050405020304" pitchFamily="18" charset="0"/>
              </a:rPr>
              <a:t>расчет среднего арифметического значения минимальных отпускных цен производителя на лекарственный препарат в странах по перечню </a:t>
            </a:r>
            <a:r>
              <a:rPr lang="ru-RU" b="0" i="0" dirty="0">
                <a:solidFill>
                  <a:srgbClr val="242424"/>
                </a:solidFill>
                <a:effectLst/>
                <a:latin typeface="Times New Roman" panose="02020603050405020304" pitchFamily="18" charset="0"/>
                <a:cs typeface="Times New Roman" panose="02020603050405020304" pitchFamily="18" charset="0"/>
              </a:rPr>
              <a:t>стран, информация о минимальных отпускных ценах в которых используется при расчете (далее - страны по перечню), согласно </a:t>
            </a:r>
            <a:r>
              <a:rPr lang="ru-RU" dirty="0">
                <a:effectLst/>
                <a:latin typeface="Times New Roman" panose="02020603050405020304" pitchFamily="18" charset="0"/>
                <a:cs typeface="Times New Roman" panose="02020603050405020304" pitchFamily="18" charset="0"/>
              </a:rPr>
              <a:t>приложению 4 к Инструкции</a:t>
            </a:r>
            <a:r>
              <a:rPr lang="ru-RU" b="0" i="0" dirty="0">
                <a:solidFill>
                  <a:srgbClr val="242424"/>
                </a:solidFill>
                <a:effectLst/>
                <a:latin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135E4FE3-5512-1CE8-FC8E-DCDAB8FA8543}"/>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35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599649"/>
            <a:ext cx="11430002" cy="954107"/>
          </a:xfrm>
          <a:prstGeom prst="rect">
            <a:avLst/>
          </a:prstGeom>
          <a:noFill/>
        </p:spPr>
        <p:txBody>
          <a:bodyPr wrap="square">
            <a:spAutoFit/>
          </a:bodyPr>
          <a:lstStyle/>
          <a:p>
            <a:pPr algn="ctr"/>
            <a:r>
              <a:rPr lang="ru-RU"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Экономическое обоснование сведений об объемах </a:t>
            </a:r>
            <a:br>
              <a:rPr lang="ru-RU"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отпуска (ввоза) и отпускных (контрактных) ценах</a:t>
            </a:r>
            <a:endParaRPr lang="ru-RU" sz="2800" b="1"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5C911BE5-2685-BCFE-AF7F-7D3692EEC82A}"/>
              </a:ext>
            </a:extLst>
          </p:cNvPr>
          <p:cNvSpPr txBox="1"/>
          <p:nvPr/>
        </p:nvSpPr>
        <p:spPr>
          <a:xfrm>
            <a:off x="906033" y="3296629"/>
            <a:ext cx="10791044" cy="876836"/>
          </a:xfrm>
          <a:prstGeom prst="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271463" algn="just">
              <a:lnSpc>
                <a:spcPct val="107000"/>
              </a:lnSpc>
              <a:spcBef>
                <a:spcPts val="1000"/>
              </a:spcBef>
              <a:spcAft>
                <a:spcPts val="800"/>
              </a:spcAft>
            </a:pPr>
            <a:r>
              <a:rPr lang="ru-RU" sz="22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товарно-транспортные накладные и товарные накладные на отгруженное количество лекарственного препарата</a:t>
            </a:r>
            <a:endParaRPr lang="en-US" sz="2200" kern="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DE9E1F8-4932-781F-8E7D-9BE076F91529}"/>
              </a:ext>
            </a:extLst>
          </p:cNvPr>
          <p:cNvSpPr txBox="1"/>
          <p:nvPr/>
        </p:nvSpPr>
        <p:spPr>
          <a:xfrm>
            <a:off x="340744" y="1504945"/>
            <a:ext cx="11506840" cy="1785104"/>
          </a:xfrm>
          <a:prstGeom prst="rect">
            <a:avLst/>
          </a:prstGeom>
          <a:noFill/>
        </p:spPr>
        <p:txBody>
          <a:bodyPr wrap="square">
            <a:spAutoFit/>
          </a:bodyPr>
          <a:lstStyle/>
          <a:p>
            <a:pPr indent="341630" algn="just">
              <a:spcBef>
                <a:spcPts val="1000"/>
              </a:spcBef>
              <a:spcAft>
                <a:spcPts val="800"/>
              </a:spcAft>
            </a:pPr>
            <a:r>
              <a:rPr lang="ru-RU"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экономического обоснования сведений об объемах отпуска (ввоза) и отпускных (контрактных) ценах в отношении находящихся в обращении в Республике Беларусь лекарственных препаратов за </a:t>
            </a:r>
            <a:r>
              <a:rPr lang="ru-RU" sz="22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период, равный по продолжительности 6 месяцам</a:t>
            </a:r>
            <a:r>
              <a:rPr lang="ru-RU"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i="1" dirty="0">
                <a:latin typeface="Times New Roman" panose="02020603050405020304" pitchFamily="18" charset="0"/>
                <a:cs typeface="Times New Roman" panose="02020603050405020304" pitchFamily="18" charset="0"/>
              </a:rPr>
              <a:t>предшествующим дате заявления</a:t>
            </a:r>
            <a:r>
              <a:rPr lang="ru-RU" sz="2200" i="1" dirty="0">
                <a:latin typeface="Times New Roman" panose="02020603050405020304" pitchFamily="18" charset="0"/>
                <a:cs typeface="Times New Roman" panose="02020603050405020304" pitchFamily="18" charset="0"/>
              </a:rPr>
              <a:t> о регистрации предельной отпускной цены,</a:t>
            </a:r>
            <a:r>
              <a:rPr lang="ru-RU"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используются:</a:t>
            </a:r>
            <a:endParaRPr lang="ru-RU" sz="22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0AEE0F88-76FD-55C3-3B27-79724D47B153}"/>
              </a:ext>
            </a:extLst>
          </p:cNvPr>
          <p:cNvSpPr txBox="1"/>
          <p:nvPr/>
        </p:nvSpPr>
        <p:spPr>
          <a:xfrm>
            <a:off x="906033" y="4346049"/>
            <a:ext cx="10791044" cy="876836"/>
          </a:xfrm>
          <a:prstGeom prst="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271463" algn="just">
              <a:lnSpc>
                <a:spcPct val="107000"/>
              </a:lnSpc>
              <a:spcBef>
                <a:spcPts val="1000"/>
              </a:spcBef>
              <a:spcAft>
                <a:spcPts val="800"/>
              </a:spcAft>
            </a:pPr>
            <a:r>
              <a:rPr lang="ru-RU" sz="22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счет-фактуры (инвойсы) на поставку лекарственного препарата в Республику Беларусь</a:t>
            </a:r>
            <a:endParaRPr lang="ru-RU" sz="2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Овал 20">
            <a:extLst>
              <a:ext uri="{FF2B5EF4-FFF2-40B4-BE49-F238E27FC236}">
                <a16:creationId xmlns:a16="http://schemas.microsoft.com/office/drawing/2014/main" id="{D62901C1-DAF7-E675-8BB0-19B0C1778402}"/>
              </a:ext>
            </a:extLst>
          </p:cNvPr>
          <p:cNvSpPr/>
          <p:nvPr/>
        </p:nvSpPr>
        <p:spPr>
          <a:xfrm>
            <a:off x="582291" y="3418748"/>
            <a:ext cx="647482" cy="64748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2" name="Овал 21">
            <a:extLst>
              <a:ext uri="{FF2B5EF4-FFF2-40B4-BE49-F238E27FC236}">
                <a16:creationId xmlns:a16="http://schemas.microsoft.com/office/drawing/2014/main" id="{66E872C4-0613-EEE7-983D-D1E28942291C}"/>
              </a:ext>
            </a:extLst>
          </p:cNvPr>
          <p:cNvSpPr/>
          <p:nvPr/>
        </p:nvSpPr>
        <p:spPr>
          <a:xfrm>
            <a:off x="535676" y="4421211"/>
            <a:ext cx="647482" cy="64748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23" name="TextBox 22">
            <a:extLst>
              <a:ext uri="{FF2B5EF4-FFF2-40B4-BE49-F238E27FC236}">
                <a16:creationId xmlns:a16="http://schemas.microsoft.com/office/drawing/2014/main" id="{771ACB4A-7E0F-51BE-28AE-5BCCE8AA4F74}"/>
              </a:ext>
            </a:extLst>
          </p:cNvPr>
          <p:cNvSpPr txBox="1"/>
          <p:nvPr/>
        </p:nvSpPr>
        <p:spPr>
          <a:xfrm>
            <a:off x="741867" y="3503012"/>
            <a:ext cx="328329" cy="460895"/>
          </a:xfrm>
          <a:prstGeom prst="rect">
            <a:avLst/>
          </a:prstGeom>
          <a:noFill/>
        </p:spPr>
        <p:txBody>
          <a:bodyPr wrap="square">
            <a:spAutoFit/>
          </a:bodyPr>
          <a:lstStyle/>
          <a:p>
            <a:pPr algn="just">
              <a:lnSpc>
                <a:spcPct val="107000"/>
              </a:lnSpc>
              <a:spcBef>
                <a:spcPts val="1000"/>
              </a:spcBef>
              <a:spcAft>
                <a:spcPts val="800"/>
              </a:spcAft>
            </a:pPr>
            <a:r>
              <a:rPr lang="en-US" sz="24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24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4836803F-340F-05FD-E321-EFE7EA20F00F}"/>
              </a:ext>
            </a:extLst>
          </p:cNvPr>
          <p:cNvSpPr txBox="1"/>
          <p:nvPr/>
        </p:nvSpPr>
        <p:spPr>
          <a:xfrm>
            <a:off x="695252" y="4488796"/>
            <a:ext cx="328329" cy="460895"/>
          </a:xfrm>
          <a:prstGeom prst="rect">
            <a:avLst/>
          </a:prstGeom>
          <a:noFill/>
        </p:spPr>
        <p:txBody>
          <a:bodyPr wrap="square">
            <a:spAutoFit/>
          </a:bodyPr>
          <a:lstStyle/>
          <a:p>
            <a:pPr algn="just">
              <a:lnSpc>
                <a:spcPct val="107000"/>
              </a:lnSpc>
              <a:spcBef>
                <a:spcPts val="1000"/>
              </a:spcBef>
              <a:spcAft>
                <a:spcPts val="800"/>
              </a:spcAft>
            </a:pPr>
            <a:r>
              <a:rPr lang="en-US" sz="2400" kern="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a:t>
            </a:r>
            <a:endParaRPr lang="ru-RU" sz="24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8F4158C-682D-10BB-C3AD-A1E9892AAD2D}"/>
              </a:ext>
            </a:extLst>
          </p:cNvPr>
          <p:cNvSpPr txBox="1"/>
          <p:nvPr/>
        </p:nvSpPr>
        <p:spPr>
          <a:xfrm>
            <a:off x="859416" y="5304627"/>
            <a:ext cx="10673496" cy="1107996"/>
          </a:xfrm>
          <a:prstGeom prst="rect">
            <a:avLst/>
          </a:prstGeom>
          <a:noFill/>
        </p:spPr>
        <p:txBody>
          <a:bodyPr wrap="square" rtlCol="0">
            <a:spAutoFit/>
          </a:bodyPr>
          <a:lstStyle/>
          <a:p>
            <a:r>
              <a:rPr lang="ru-RU" sz="2600" dirty="0">
                <a:solidFill>
                  <a:srgbClr val="FF0000"/>
                </a:solidFill>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Предоставлять копии ТН и ТТН, счет-фактур, инвойсов не требуется</a:t>
            </a:r>
            <a:r>
              <a:rPr lang="ru-RU" sz="2000" dirty="0">
                <a:latin typeface="Times New Roman" panose="02020603050405020304" pitchFamily="18" charset="0"/>
                <a:cs typeface="Times New Roman" panose="02020603050405020304" pitchFamily="18" charset="0"/>
              </a:rPr>
              <a:t>. </a:t>
            </a:r>
          </a:p>
          <a:p>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Сведения из товарных (товарных транспортных) накладных или инвойсов заполняются в таблице расчета средневзвешенной отпускной (контрактной) цены.</a:t>
            </a:r>
            <a:endParaRPr lang="ru-RU" sz="20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65C39A15-F662-350D-D802-9978253B3EBE}"/>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17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739038"/>
            <a:ext cx="11430002" cy="1077218"/>
          </a:xfrm>
          <a:prstGeom prst="rect">
            <a:avLst/>
          </a:prstGeom>
          <a:noFill/>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Порядок расчета средневзвешенной фактической </a:t>
            </a:r>
            <a:br>
              <a:rPr lang="en-US"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отпускной (контрактной) цены </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314365C8-5BC3-4485-E349-E337AFEB44FE}"/>
                  </a:ext>
                </a:extLst>
              </p:cNvPr>
              <p:cNvSpPr txBox="1"/>
              <p:nvPr/>
            </p:nvSpPr>
            <p:spPr>
              <a:xfrm>
                <a:off x="379163" y="2497994"/>
                <a:ext cx="11531475" cy="629889"/>
              </a:xfrm>
              <a:prstGeom prst="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ru-RU" sz="1750" b="1" dirty="0">
                    <a:latin typeface="Times New Roman" panose="02020603050405020304" pitchFamily="18" charset="0"/>
                    <a:cs typeface="Times New Roman" panose="02020603050405020304" pitchFamily="18" charset="0"/>
                  </a:rPr>
                  <a:t>цена </a:t>
                </a:r>
                <a:r>
                  <a:rPr lang="ru-RU" sz="1750" b="1" dirty="0" err="1">
                    <a:latin typeface="Times New Roman" panose="02020603050405020304" pitchFamily="18" charset="0"/>
                    <a:cs typeface="Times New Roman" panose="02020603050405020304" pitchFamily="18" charset="0"/>
                  </a:rPr>
                  <a:t>срвзвпр</a:t>
                </a:r>
                <a:r>
                  <a:rPr lang="ru-RU" sz="1750" b="1" dirty="0">
                    <a:latin typeface="Times New Roman" panose="02020603050405020304" pitchFamily="18" charset="0"/>
                    <a:cs typeface="Times New Roman" panose="02020603050405020304" pitchFamily="18" charset="0"/>
                  </a:rPr>
                  <a:t> </a:t>
                </a:r>
                <a:r>
                  <a:rPr lang="ru-RU" sz="1750" b="1" dirty="0" err="1">
                    <a:latin typeface="Times New Roman" panose="02020603050405020304" pitchFamily="18" charset="0"/>
                    <a:cs typeface="Times New Roman" panose="02020603050405020304" pitchFamily="18" charset="0"/>
                  </a:rPr>
                  <a:t>отп</a:t>
                </a:r>
                <a:r>
                  <a:rPr lang="ru-RU" sz="1750" b="1" dirty="0">
                    <a:latin typeface="Times New Roman" panose="02020603050405020304" pitchFamily="18" charset="0"/>
                    <a:cs typeface="Times New Roman" panose="02020603050405020304" pitchFamily="18" charset="0"/>
                  </a:rPr>
                  <a:t> (</a:t>
                </a:r>
                <a:r>
                  <a:rPr lang="ru-RU" sz="1750" b="1" dirty="0" err="1">
                    <a:latin typeface="Times New Roman" panose="02020603050405020304" pitchFamily="18" charset="0"/>
                    <a:cs typeface="Times New Roman" panose="02020603050405020304" pitchFamily="18" charset="0"/>
                  </a:rPr>
                  <a:t>вв</a:t>
                </a:r>
                <a:r>
                  <a:rPr lang="ru-RU" sz="1750" b="1" dirty="0">
                    <a:latin typeface="Times New Roman" panose="02020603050405020304" pitchFamily="18" charset="0"/>
                    <a:cs typeface="Times New Roman" panose="02020603050405020304" pitchFamily="18" charset="0"/>
                  </a:rPr>
                  <a:t>)</a:t>
                </a:r>
                <a14:m>
                  <m:oMath xmlns:m="http://schemas.openxmlformats.org/officeDocument/2006/math">
                    <m:r>
                      <a:rPr lang="ru-RU" sz="1750" b="1" dirty="0">
                        <a:latin typeface="Cambria Math" panose="02040503050406030204" pitchFamily="18" charset="0"/>
                        <a:cs typeface="Times New Roman" panose="02020603050405020304" pitchFamily="18" charset="0"/>
                      </a:rPr>
                      <m:t> </m:t>
                    </m:r>
                    <m:r>
                      <a:rPr lang="ru-RU" sz="1750" b="1" i="0" dirty="0" smtClean="0">
                        <a:latin typeface="Cambria Math" panose="02040503050406030204" pitchFamily="18" charset="0"/>
                        <a:cs typeface="Times New Roman" panose="02020603050405020304" pitchFamily="18" charset="0"/>
                      </a:rPr>
                      <m:t>= </m:t>
                    </m:r>
                    <m:f>
                      <m:fPr>
                        <m:ctrlPr>
                          <a:rPr lang="ru-RU" sz="1750" b="1" i="1">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ru-RU" sz="1750" b="1" i="1">
                                <a:latin typeface="Cambria Math" panose="02040503050406030204" pitchFamily="18" charset="0"/>
                                <a:ea typeface="Times New Roman" panose="02020603050405020304" pitchFamily="18" charset="0"/>
                                <a:cs typeface="Times New Roman" panose="02020603050405020304" pitchFamily="18" charset="0"/>
                              </a:rPr>
                            </m:ctrlPr>
                          </m:naryPr>
                          <m:sub/>
                          <m:sup/>
                          <m:e>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(цена фактического отпуска </m:t>
                            </m:r>
                            <m:d>
                              <m:dPr>
                                <m:ctrlPr>
                                  <a:rPr lang="ru-RU" sz="1750" b="1" i="1">
                                    <a:latin typeface="Cambria Math" panose="02040503050406030204" pitchFamily="18" charset="0"/>
                                    <a:ea typeface="Times New Roman" panose="02020603050405020304" pitchFamily="18" charset="0"/>
                                    <a:cs typeface="Times New Roman" panose="02020603050405020304" pitchFamily="18" charset="0"/>
                                  </a:rPr>
                                </m:ctrlPr>
                              </m:dPr>
                              <m:e>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ввоза</m:t>
                                </m:r>
                              </m:e>
                            </m:d>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×количество отп </m:t>
                            </m:r>
                            <m:d>
                              <m:dPr>
                                <m:ctrlPr>
                                  <a:rPr lang="ru-RU" sz="1750" b="1" i="1">
                                    <a:latin typeface="Cambria Math" panose="02040503050406030204" pitchFamily="18" charset="0"/>
                                    <a:ea typeface="Times New Roman" panose="02020603050405020304" pitchFamily="18" charset="0"/>
                                    <a:cs typeface="Times New Roman" panose="02020603050405020304" pitchFamily="18" charset="0"/>
                                  </a:rPr>
                                </m:ctrlPr>
                              </m:dPr>
                              <m:e>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вв</m:t>
                                </m:r>
                              </m:e>
                            </m:d>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m:t>
                            </m:r>
                          </m:e>
                        </m:nary>
                      </m:num>
                      <m:den>
                        <m:r>
                          <m:rPr>
                            <m:nor/>
                          </m:rPr>
                          <a:rPr lang="ru-RU" sz="1750" b="1">
                            <a:latin typeface="Times New Roman" panose="02020603050405020304" pitchFamily="18" charset="0"/>
                            <a:ea typeface="Times New Roman" panose="02020603050405020304" pitchFamily="18" charset="0"/>
                            <a:cs typeface="Times New Roman" panose="02020603050405020304" pitchFamily="18" charset="0"/>
                          </a:rPr>
                          <m:t>количество общее отп (вв)</m:t>
                        </m:r>
                      </m:den>
                    </m:f>
                  </m:oMath>
                </a14:m>
                <a:r>
                  <a:rPr lang="ru-RU" sz="1750" b="1" dirty="0">
                    <a:latin typeface="Times New Roman" panose="02020603050405020304" pitchFamily="18" charset="0"/>
                    <a:ea typeface="Times New Roman" panose="02020603050405020304" pitchFamily="18" charset="0"/>
                    <a:cs typeface="Times New Roman" panose="02020603050405020304" pitchFamily="18" charset="0"/>
                  </a:rPr>
                  <a:t> * ИПЦ</a:t>
                </a:r>
                <a:endParaRPr lang="ru-RU" sz="1750" b="1" dirty="0">
                  <a:latin typeface="Times New Roman" panose="02020603050405020304" pitchFamily="18" charset="0"/>
                  <a:cs typeface="Times New Roman" panose="02020603050405020304" pitchFamily="18" charset="0"/>
                </a:endParaRPr>
              </a:p>
            </p:txBody>
          </p:sp>
        </mc:Choice>
        <mc:Fallback xmlns="">
          <p:sp>
            <p:nvSpPr>
              <p:cNvPr id="30" name="TextBox 29">
                <a:extLst>
                  <a:ext uri="{FF2B5EF4-FFF2-40B4-BE49-F238E27FC236}">
                    <a16:creationId xmlns:a16="http://schemas.microsoft.com/office/drawing/2014/main" id="{314365C8-5BC3-4485-E349-E337AFEB44FE}"/>
                  </a:ext>
                </a:extLst>
              </p:cNvPr>
              <p:cNvSpPr txBox="1">
                <a:spLocks noRot="1" noChangeAspect="1" noMove="1" noResize="1" noEditPoints="1" noAdjustHandles="1" noChangeArrowheads="1" noChangeShapeType="1" noTextEdit="1"/>
              </p:cNvSpPr>
              <p:nvPr/>
            </p:nvSpPr>
            <p:spPr>
              <a:xfrm>
                <a:off x="379163" y="2497994"/>
                <a:ext cx="11531475" cy="629889"/>
              </a:xfrm>
              <a:prstGeom prst="roundRect">
                <a:avLst/>
              </a:prstGeom>
              <a:blipFill>
                <a:blip r:embed="rId7"/>
                <a:stretch>
                  <a:fillRect/>
                </a:stretch>
              </a:blipFill>
            </p:spPr>
            <p:txBody>
              <a:bodyPr/>
              <a:lstStyle/>
              <a:p>
                <a:r>
                  <a:rPr lang="ru-RU">
                    <a:noFill/>
                  </a:rPr>
                  <a:t> </a:t>
                </a:r>
              </a:p>
            </p:txBody>
          </p:sp>
        </mc:Fallback>
      </mc:AlternateContent>
      <p:sp>
        <p:nvSpPr>
          <p:cNvPr id="18" name="TextBox 17">
            <a:extLst>
              <a:ext uri="{FF2B5EF4-FFF2-40B4-BE49-F238E27FC236}">
                <a16:creationId xmlns:a16="http://schemas.microsoft.com/office/drawing/2014/main" id="{F475F142-DCFE-120A-6662-EB61D1B890B2}"/>
              </a:ext>
            </a:extLst>
          </p:cNvPr>
          <p:cNvSpPr txBox="1"/>
          <p:nvPr/>
        </p:nvSpPr>
        <p:spPr>
          <a:xfrm>
            <a:off x="495169" y="3240553"/>
            <a:ext cx="11197988" cy="3093154"/>
          </a:xfrm>
          <a:prstGeom prst="rect">
            <a:avLst/>
          </a:prstGeom>
          <a:noFill/>
        </p:spPr>
        <p:txBody>
          <a:bodyPr wrap="square">
            <a:spAutoFit/>
          </a:bodyPr>
          <a:lstStyle/>
          <a:p>
            <a:pPr marL="285750" indent="-285750" algn="just">
              <a:buFont typeface="Arial" panose="020B0604020202020204" pitchFamily="34" charset="0"/>
              <a:buChar char="•"/>
            </a:pPr>
            <a:r>
              <a:rPr lang="ru-RU" sz="1500" i="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цена </a:t>
            </a:r>
            <a:r>
              <a:rPr lang="ru-RU" sz="1500" i="1" u="sng"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срвзвпр</a:t>
            </a:r>
            <a:r>
              <a:rPr lang="ru-RU" sz="1500" i="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500" i="1" u="sng"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отп</a:t>
            </a:r>
            <a:r>
              <a:rPr lang="ru-RU" sz="1500" i="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500" i="1" u="sng"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вв</a:t>
            </a:r>
            <a:r>
              <a:rPr lang="ru-RU" sz="1500" i="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бел. руб.</a:t>
            </a:r>
            <a:r>
              <a:rPr lang="ru-RU" sz="15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средневзвешенная фактическая отпускная (контрактная) цена производителя на лекарственный препарат </a:t>
            </a:r>
            <a:endParaRPr lang="ru-RU" sz="15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цена фактического отпуска (ввоза), бел. руб.</a:t>
            </a:r>
            <a:r>
              <a:rPr lang="ru-RU" sz="15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фактическая отпускная (контрактная) цена производителя за одну упаковку лекарственного препарата </a:t>
            </a:r>
          </a:p>
          <a:p>
            <a:pPr marL="285750" indent="-285750" algn="just">
              <a:buFont typeface="Arial" panose="020B0604020202020204" pitchFamily="34" charset="0"/>
              <a:buChar char="•"/>
            </a:pP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количество </a:t>
            </a:r>
            <a:r>
              <a:rPr lang="ru-RU" sz="1500" i="1" u="sng"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отп</a:t>
            </a: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i="1" u="sng"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вв</a:t>
            </a: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штук</a:t>
            </a:r>
            <a:r>
              <a:rPr lang="ru-RU" sz="15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количество упаковок лекарственного препарата, отпущенного (ввезенного) на территорию Республики Беларусь за период, равный по продолжительности 6 месяцам, </a:t>
            </a:r>
            <a:r>
              <a:rPr lang="ru-RU" sz="1500" dirty="0">
                <a:latin typeface="Times New Roman" panose="02020603050405020304" pitchFamily="18" charset="0"/>
                <a:cs typeface="Times New Roman" panose="02020603050405020304" pitchFamily="18" charset="0"/>
              </a:rPr>
              <a:t>предшествующим дню подачи заявления о регистрации предельной отпускной цены</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 одной цене;</a:t>
            </a:r>
            <a:endParaRPr lang="ru-RU" sz="15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количество общее </a:t>
            </a:r>
            <a:r>
              <a:rPr lang="ru-RU" sz="1500" i="1" u="sng"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отп</a:t>
            </a: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i="1" u="sng"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вв</a:t>
            </a:r>
            <a:r>
              <a:rPr lang="ru-RU" sz="1500"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штук</a:t>
            </a:r>
            <a:r>
              <a:rPr lang="ru-RU" sz="15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общее количество упаковок лекарственного препарата, отпущенного (ввезенного) на территорию Республики Беларусь за период, равный по продолжительности 6 месяцам, </a:t>
            </a:r>
            <a:r>
              <a:rPr lang="ru-RU" sz="1500" dirty="0">
                <a:latin typeface="Times New Roman" panose="02020603050405020304" pitchFamily="18" charset="0"/>
                <a:cs typeface="Times New Roman" panose="02020603050405020304" pitchFamily="18" charset="0"/>
              </a:rPr>
              <a:t>предшествующим дню подачи заявления о регистрации предельной отпускной цены</a:t>
            </a:r>
            <a:r>
              <a:rPr lang="en-US" sz="1500" dirty="0">
                <a:latin typeface="Times New Roman" panose="02020603050405020304" pitchFamily="18" charset="0"/>
                <a:cs typeface="Times New Roman" panose="02020603050405020304" pitchFamily="18" charset="0"/>
              </a:rPr>
              <a:t> </a:t>
            </a:r>
            <a:r>
              <a:rPr lang="en-US"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1500" i="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ИПЦ</a:t>
            </a:r>
            <a:r>
              <a:rPr lang="ru-RU" sz="15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индекс потребительских цен, устанавливаемый при определении основных прогнозных показателей социально-экономического развития Республики Беларусь на год, в котором осуществляется подача заявления о регистрации предельной отпускной цены на лекарственный препарат (прогнозируемый индекс потребительских цен).</a:t>
            </a:r>
            <a:endParaRPr lang="ru-RU" sz="1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AD39AB8-79D2-00E2-CD9F-F753150968BD}"/>
                  </a:ext>
                </a:extLst>
              </p:cNvPr>
              <p:cNvSpPr txBox="1"/>
              <p:nvPr/>
            </p:nvSpPr>
            <p:spPr>
              <a:xfrm>
                <a:off x="1424028" y="1720030"/>
                <a:ext cx="9277597" cy="731226"/>
              </a:xfrm>
              <a:prstGeom prst="rect">
                <a:avLst/>
              </a:prstGeom>
              <a:noFill/>
            </p:spPr>
            <p:txBody>
              <a:bodyPr wrap="square">
                <a:spAutoFit/>
              </a:bodyPr>
              <a:lstStyle/>
              <a:p>
                <a:pPr algn="just"/>
                <a14:m>
                  <m:oMathPara xmlns:m="http://schemas.openxmlformats.org/officeDocument/2006/math">
                    <m:oMathParaPr>
                      <m:jc m:val="centerGroup"/>
                    </m:oMathParaPr>
                    <m:oMath xmlns:m="http://schemas.openxmlformats.org/officeDocument/2006/math">
                      <m:r>
                        <m:rPr>
                          <m:nor/>
                        </m:rPr>
                        <a:rPr lang="ru-RU" sz="2100" i="1">
                          <a:latin typeface="Times New Roman" panose="02020603050405020304" pitchFamily="18" charset="0"/>
                          <a:ea typeface="Times New Roman" panose="02020603050405020304" pitchFamily="18" charset="0"/>
                          <a:cs typeface="Times New Roman" panose="02020603050405020304" pitchFamily="18" charset="0"/>
                        </a:rPr>
                        <m:t>Средневзвешенная фактическая отпускная цена</m:t>
                      </m:r>
                      <m:r>
                        <m:rPr>
                          <m:nor/>
                        </m:rPr>
                        <a:rPr lang="ru-RU" sz="2100" b="0" i="1" smtClean="0">
                          <a:latin typeface="Times New Roman" panose="02020603050405020304" pitchFamily="18" charset="0"/>
                          <a:ea typeface="Times New Roman" panose="02020603050405020304" pitchFamily="18" charset="0"/>
                          <a:cs typeface="Times New Roman" panose="02020603050405020304" pitchFamily="18" charset="0"/>
                        </a:rPr>
                        <m:t>, скорректированная на прогнозируемый индекс потребительских цен,</m:t>
                      </m:r>
                      <m:r>
                        <m:rPr>
                          <m:nor/>
                        </m:rPr>
                        <a:rPr lang="ru-RU" sz="2100" i="1">
                          <a:latin typeface="Times New Roman" panose="02020603050405020304" pitchFamily="18" charset="0"/>
                          <a:ea typeface="Times New Roman" panose="02020603050405020304" pitchFamily="18" charset="0"/>
                          <a:cs typeface="Times New Roman" panose="02020603050405020304" pitchFamily="18" charset="0"/>
                        </a:rPr>
                        <m:t> определяется по формуле:</m:t>
                      </m:r>
                    </m:oMath>
                  </m:oMathPara>
                </a14:m>
                <a:endParaRPr lang="ru-RU" sz="2100" i="1"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9" name="TextBox 18">
                <a:extLst>
                  <a:ext uri="{FF2B5EF4-FFF2-40B4-BE49-F238E27FC236}">
                    <a16:creationId xmlns:a16="http://schemas.microsoft.com/office/drawing/2014/main" id="{5AD39AB8-79D2-00E2-CD9F-F753150968BD}"/>
                  </a:ext>
                </a:extLst>
              </p:cNvPr>
              <p:cNvSpPr txBox="1">
                <a:spLocks noRot="1" noChangeAspect="1" noMove="1" noResize="1" noEditPoints="1" noAdjustHandles="1" noChangeArrowheads="1" noChangeShapeType="1" noTextEdit="1"/>
              </p:cNvSpPr>
              <p:nvPr/>
            </p:nvSpPr>
            <p:spPr>
              <a:xfrm>
                <a:off x="1424028" y="1720030"/>
                <a:ext cx="9277597" cy="731226"/>
              </a:xfrm>
              <a:prstGeom prst="rect">
                <a:avLst/>
              </a:prstGeom>
              <a:blipFill>
                <a:blip r:embed="rId8"/>
                <a:stretch>
                  <a:fillRect b="-9167"/>
                </a:stretch>
              </a:blipFill>
            </p:spPr>
            <p:txBody>
              <a:bodyPr/>
              <a:lstStyle/>
              <a:p>
                <a:r>
                  <a:rPr lang="ru-RU">
                    <a:noFill/>
                  </a:rPr>
                  <a:t> </a:t>
                </a:r>
              </a:p>
            </p:txBody>
          </p:sp>
        </mc:Fallback>
      </mc:AlternateContent>
      <p:sp>
        <p:nvSpPr>
          <p:cNvPr id="16" name="TextBox 15">
            <a:extLst>
              <a:ext uri="{FF2B5EF4-FFF2-40B4-BE49-F238E27FC236}">
                <a16:creationId xmlns:a16="http://schemas.microsoft.com/office/drawing/2014/main" id="{165B78E4-2924-C66B-8A86-45DB11420056}"/>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353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a:extLst>
              <a:ext uri="{FF2B5EF4-FFF2-40B4-BE49-F238E27FC236}">
                <a16:creationId xmlns:a16="http://schemas.microsoft.com/office/drawing/2014/main" id="{1A755735-C478-45C6-B88B-725D2EE97EA9}"/>
              </a:ext>
            </a:extLst>
          </p:cNvPr>
          <p:cNvCxnSpPr>
            <a:cxnSpLocks/>
          </p:cNvCxnSpPr>
          <p:nvPr/>
        </p:nvCxnSpPr>
        <p:spPr>
          <a:xfrm>
            <a:off x="1524000" y="6357961"/>
            <a:ext cx="9140328" cy="0"/>
          </a:xfrm>
          <a:prstGeom prst="line">
            <a:avLst/>
          </a:prstGeom>
          <a:ln w="6350">
            <a:solidFill>
              <a:srgbClr val="C0C9D1"/>
            </a:solidFill>
          </a:ln>
        </p:spPr>
        <p:style>
          <a:lnRef idx="1">
            <a:schemeClr val="accent1"/>
          </a:lnRef>
          <a:fillRef idx="0">
            <a:schemeClr val="accent1"/>
          </a:fillRef>
          <a:effectRef idx="0">
            <a:schemeClr val="accent1"/>
          </a:effectRef>
          <a:fontRef idx="minor">
            <a:schemeClr val="tx1"/>
          </a:fontRef>
        </p:style>
      </p:cxnSp>
      <p:grpSp>
        <p:nvGrpSpPr>
          <p:cNvPr id="4" name="Группа 3">
            <a:extLst>
              <a:ext uri="{FF2B5EF4-FFF2-40B4-BE49-F238E27FC236}">
                <a16:creationId xmlns:a16="http://schemas.microsoft.com/office/drawing/2014/main" id="{3654691C-798C-4A78-B154-6BF99DC09F35}"/>
              </a:ext>
            </a:extLst>
          </p:cNvPr>
          <p:cNvGrpSpPr/>
          <p:nvPr/>
        </p:nvGrpSpPr>
        <p:grpSpPr>
          <a:xfrm>
            <a:off x="1770719" y="6451438"/>
            <a:ext cx="8789283" cy="286009"/>
            <a:chOff x="1851421" y="6543440"/>
            <a:chExt cx="8789283" cy="286009"/>
          </a:xfrm>
        </p:grpSpPr>
        <p:sp>
          <p:nvSpPr>
            <p:cNvPr id="5" name="TextBox 1">
              <a:extLst>
                <a:ext uri="{FF2B5EF4-FFF2-40B4-BE49-F238E27FC236}">
                  <a16:creationId xmlns:a16="http://schemas.microsoft.com/office/drawing/2014/main" id="{CC364F9C-7AB7-4880-92B4-833FD1D8D745}"/>
                </a:ext>
              </a:extLst>
            </p:cNvPr>
            <p:cNvSpPr txBox="1">
              <a:spLocks noChangeArrowheads="1"/>
            </p:cNvSpPr>
            <p:nvPr/>
          </p:nvSpPr>
          <p:spPr bwMode="auto">
            <a:xfrm>
              <a:off x="5975676" y="6543440"/>
              <a:ext cx="2731243" cy="276999"/>
            </a:xfrm>
            <a:prstGeom prst="rect">
              <a:avLst/>
            </a:prstGeom>
            <a:noFill/>
            <a:ln w="9525">
              <a:noFill/>
              <a:miter lim="800000"/>
              <a:headEnd/>
              <a:tailEnd/>
            </a:ln>
          </p:spPr>
          <p:txBody>
            <a:bodyPr wrap="square">
              <a:spAutoFit/>
            </a:bodyPr>
            <a:lstStyle/>
            <a:p>
              <a:r>
                <a:rPr lang="en-US" sz="1200" i="1" dirty="0">
                  <a:latin typeface="Times New Roman" panose="02020603050405020304" pitchFamily="18" charset="0"/>
                  <a:cs typeface="Times New Roman" panose="02020603050405020304" pitchFamily="18" charset="0"/>
                </a:rPr>
                <a:t>https://www.facebook.com/mart.gov.by/</a:t>
              </a:r>
              <a:endParaRPr lang="ru-RU" sz="1200" i="1" dirty="0">
                <a:latin typeface="Times New Roman" panose="02020603050405020304" pitchFamily="18" charset="0"/>
                <a:cs typeface="Times New Roman" panose="02020603050405020304" pitchFamily="18" charset="0"/>
              </a:endParaRPr>
            </a:p>
          </p:txBody>
        </p:sp>
        <p:pic>
          <p:nvPicPr>
            <p:cNvPr id="6" name="Рисунок 2">
              <a:extLst>
                <a:ext uri="{FF2B5EF4-FFF2-40B4-BE49-F238E27FC236}">
                  <a16:creationId xmlns:a16="http://schemas.microsoft.com/office/drawing/2014/main" id="{B38DA647-CA9A-4DB2-A2C7-02985166028F}"/>
                </a:ext>
              </a:extLst>
            </p:cNvPr>
            <p:cNvPicPr>
              <a:picLocks noChangeAspect="1"/>
            </p:cNvPicPr>
            <p:nvPr/>
          </p:nvPicPr>
          <p:blipFill>
            <a:blip r:embed="rId2" cstate="print"/>
            <a:srcRect/>
            <a:stretch>
              <a:fillRect/>
            </a:stretch>
          </p:blipFill>
          <p:spPr bwMode="auto">
            <a:xfrm>
              <a:off x="5764177" y="6550020"/>
              <a:ext cx="276998" cy="276999"/>
            </a:xfrm>
            <a:prstGeom prst="rect">
              <a:avLst/>
            </a:prstGeom>
            <a:noFill/>
            <a:ln w="9525">
              <a:noFill/>
              <a:miter lim="800000"/>
              <a:headEnd/>
              <a:tailEnd/>
            </a:ln>
          </p:spPr>
        </p:pic>
        <p:pic>
          <p:nvPicPr>
            <p:cNvPr id="7" name="Рисунок 3">
              <a:extLst>
                <a:ext uri="{FF2B5EF4-FFF2-40B4-BE49-F238E27FC236}">
                  <a16:creationId xmlns:a16="http://schemas.microsoft.com/office/drawing/2014/main" id="{00C3162A-D598-4DB1-8DF9-428F5177EBF8}"/>
                </a:ext>
              </a:extLst>
            </p:cNvPr>
            <p:cNvPicPr>
              <a:picLocks noChangeAspect="1"/>
            </p:cNvPicPr>
            <p:nvPr/>
          </p:nvPicPr>
          <p:blipFill>
            <a:blip r:embed="rId3" cstate="print"/>
            <a:srcRect/>
            <a:stretch>
              <a:fillRect/>
            </a:stretch>
          </p:blipFill>
          <p:spPr bwMode="auto">
            <a:xfrm>
              <a:off x="3359021" y="6593746"/>
              <a:ext cx="254930" cy="207566"/>
            </a:xfrm>
            <a:prstGeom prst="rect">
              <a:avLst/>
            </a:prstGeom>
            <a:noFill/>
            <a:ln w="9525">
              <a:noFill/>
              <a:miter lim="800000"/>
              <a:headEnd/>
              <a:tailEnd/>
            </a:ln>
          </p:spPr>
        </p:pic>
        <p:sp>
          <p:nvSpPr>
            <p:cNvPr id="8" name="Прямоугольник 5">
              <a:extLst>
                <a:ext uri="{FF2B5EF4-FFF2-40B4-BE49-F238E27FC236}">
                  <a16:creationId xmlns:a16="http://schemas.microsoft.com/office/drawing/2014/main" id="{816B22BB-108A-45C4-9494-E7C3983B37B6}"/>
                </a:ext>
              </a:extLst>
            </p:cNvPr>
            <p:cNvSpPr>
              <a:spLocks noChangeArrowheads="1"/>
            </p:cNvSpPr>
            <p:nvPr/>
          </p:nvSpPr>
          <p:spPr bwMode="auto">
            <a:xfrm>
              <a:off x="3559348" y="6552450"/>
              <a:ext cx="2160143"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https://twitter.com/mart_gov_by</a:t>
              </a:r>
              <a:endParaRPr lang="ru-RU" sz="1200" i="1" dirty="0">
                <a:latin typeface="Times New Roman" panose="02020603050405020304" pitchFamily="18" charset="0"/>
                <a:cs typeface="Times New Roman" panose="02020603050405020304" pitchFamily="18" charset="0"/>
              </a:endParaRPr>
            </a:p>
          </p:txBody>
        </p:sp>
        <p:sp>
          <p:nvSpPr>
            <p:cNvPr id="9" name="Прямоугольник 6">
              <a:extLst>
                <a:ext uri="{FF2B5EF4-FFF2-40B4-BE49-F238E27FC236}">
                  <a16:creationId xmlns:a16="http://schemas.microsoft.com/office/drawing/2014/main" id="{1E311D32-5C7C-4A64-A7F6-2FA55352E744}"/>
                </a:ext>
              </a:extLst>
            </p:cNvPr>
            <p:cNvSpPr>
              <a:spLocks noChangeArrowheads="1"/>
            </p:cNvSpPr>
            <p:nvPr/>
          </p:nvSpPr>
          <p:spPr bwMode="auto">
            <a:xfrm>
              <a:off x="2015823" y="6543440"/>
              <a:ext cx="1287340" cy="276999"/>
            </a:xfrm>
            <a:prstGeom prst="rect">
              <a:avLst/>
            </a:prstGeom>
            <a:noFill/>
            <a:ln w="9525">
              <a:noFill/>
              <a:miter lim="800000"/>
              <a:headEnd/>
              <a:tailEnd/>
            </a:ln>
          </p:spPr>
          <p:txBody>
            <a:bodyPr wrap="none">
              <a:spAutoFit/>
            </a:bodyPr>
            <a:lstStyle/>
            <a:p>
              <a:r>
                <a:rPr lang="en-US" sz="1200" i="1" dirty="0">
                  <a:latin typeface="Times New Roman" panose="02020603050405020304" pitchFamily="18" charset="0"/>
                  <a:cs typeface="Times New Roman" panose="02020603050405020304" pitchFamily="18" charset="0"/>
                </a:rPr>
                <a:t>http://mart.gov.by</a:t>
              </a:r>
              <a:endParaRPr lang="ru-RU" sz="1200" i="1" dirty="0">
                <a:latin typeface="Times New Roman" panose="02020603050405020304" pitchFamily="18" charset="0"/>
                <a:cs typeface="Times New Roman" panose="02020603050405020304" pitchFamily="18" charset="0"/>
              </a:endParaRPr>
            </a:p>
          </p:txBody>
        </p:sp>
        <p:pic>
          <p:nvPicPr>
            <p:cNvPr id="10"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BABB0A2E-28FD-472F-9710-A3DFD36971D5}"/>
                </a:ext>
              </a:extLst>
            </p:cNvPr>
            <p:cNvPicPr>
              <a:picLocks noChangeAspect="1" noChangeArrowheads="1"/>
            </p:cNvPicPr>
            <p:nvPr/>
          </p:nvPicPr>
          <p:blipFill rotWithShape="1">
            <a:blip r:embed="rId4" cstate="print"/>
            <a:srcRect l="8415" t="3537" r="8101" b="6119"/>
            <a:stretch/>
          </p:blipFill>
          <p:spPr bwMode="auto">
            <a:xfrm>
              <a:off x="1851421" y="6576114"/>
              <a:ext cx="231664" cy="202071"/>
            </a:xfrm>
            <a:prstGeom prst="ellipse">
              <a:avLst/>
            </a:prstGeom>
            <a:noFill/>
            <a:ln>
              <a:noFill/>
            </a:ln>
          </p:spPr>
        </p:pic>
        <p:sp>
          <p:nvSpPr>
            <p:cNvPr id="11" name="Прямоугольник 10">
              <a:extLst>
                <a:ext uri="{FF2B5EF4-FFF2-40B4-BE49-F238E27FC236}">
                  <a16:creationId xmlns:a16="http://schemas.microsoft.com/office/drawing/2014/main" id="{26CAE4B6-E080-4F10-91C1-44EE8D37995F}"/>
                </a:ext>
              </a:extLst>
            </p:cNvPr>
            <p:cNvSpPr/>
            <p:nvPr/>
          </p:nvSpPr>
          <p:spPr>
            <a:xfrm>
              <a:off x="8901125" y="6543440"/>
              <a:ext cx="1739579"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https://t.me/mart_gov_by</a:t>
              </a:r>
              <a:endParaRPr lang="ru-RU" sz="1200" i="1"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8F4D6942-4212-4F40-A9CA-1B46BD548E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7924" y="6568060"/>
              <a:ext cx="245778" cy="245778"/>
            </a:xfrm>
            <a:prstGeom prst="rect">
              <a:avLst/>
            </a:prstGeom>
          </p:spPr>
        </p:pic>
      </p:grpSp>
      <p:pic>
        <p:nvPicPr>
          <p:cNvPr id="13" name="Picture 6" descr="Картинки по запросу министерство антимонопольного регулирования и торговли геральдика">
            <a:extLst>
              <a:ext uri="{FF2B5EF4-FFF2-40B4-BE49-F238E27FC236}">
                <a16:creationId xmlns:a16="http://schemas.microsoft.com/office/drawing/2014/main" id="{A1DB23EC-6E75-459A-BF36-605E062ED87B}"/>
              </a:ext>
            </a:extLst>
          </p:cNvPr>
          <p:cNvPicPr>
            <a:picLocks noChangeAspect="1" noChangeArrowheads="1"/>
          </p:cNvPicPr>
          <p:nvPr/>
        </p:nvPicPr>
        <p:blipFill rotWithShape="1">
          <a:blip r:embed="rId6" cstate="print"/>
          <a:srcRect l="8415" t="3537" r="8101" b="6119"/>
          <a:stretch/>
        </p:blipFill>
        <p:spPr bwMode="auto">
          <a:xfrm>
            <a:off x="1901012" y="119795"/>
            <a:ext cx="435418" cy="379798"/>
          </a:xfrm>
          <a:prstGeom prst="ellipse">
            <a:avLst/>
          </a:prstGeom>
          <a:noFill/>
          <a:ln>
            <a:noFill/>
          </a:ln>
        </p:spPr>
      </p:pic>
      <p:sp>
        <p:nvSpPr>
          <p:cNvPr id="14" name="TextBox 13">
            <a:extLst>
              <a:ext uri="{FF2B5EF4-FFF2-40B4-BE49-F238E27FC236}">
                <a16:creationId xmlns:a16="http://schemas.microsoft.com/office/drawing/2014/main" id="{7688B3A7-7C38-47E9-A1A1-B670FA88BD48}"/>
              </a:ext>
            </a:extLst>
          </p:cNvPr>
          <p:cNvSpPr txBox="1"/>
          <p:nvPr/>
        </p:nvSpPr>
        <p:spPr>
          <a:xfrm>
            <a:off x="2309295" y="163134"/>
            <a:ext cx="8266562" cy="304699"/>
          </a:xfrm>
          <a:prstGeom prst="rect">
            <a:avLst/>
          </a:prstGeom>
          <a:noFill/>
        </p:spPr>
        <p:txBody>
          <a:bodyPr wrap="square" rtlCol="0">
            <a:spAutoFit/>
          </a:bodyPr>
          <a:lstStyle/>
          <a:p>
            <a:pPr algn="just"/>
            <a:r>
              <a:rPr lang="ru-RU" sz="1380" spc="-30" dirty="0">
                <a:solidFill>
                  <a:srgbClr val="697E92"/>
                </a:solidFill>
                <a:latin typeface="Times New Roman" panose="02020603050405020304" pitchFamily="18" charset="0"/>
                <a:cs typeface="Times New Roman" panose="02020603050405020304" pitchFamily="18" charset="0"/>
              </a:rPr>
              <a:t>МИНИСТЕРСТВО АНТИМОНОПОЛЬНОГО РЕГУЛИРОВАНИЯ И ТОРГОВЛИ РЕСПУБЛИКИ БЕЛАРУСЬ</a:t>
            </a:r>
          </a:p>
        </p:txBody>
      </p:sp>
      <p:cxnSp>
        <p:nvCxnSpPr>
          <p:cNvPr id="15" name="Прямая соединительная линия 14">
            <a:extLst>
              <a:ext uri="{FF2B5EF4-FFF2-40B4-BE49-F238E27FC236}">
                <a16:creationId xmlns:a16="http://schemas.microsoft.com/office/drawing/2014/main" id="{9E9CF60A-12B5-4B0C-991F-6DAAB7555BFE}"/>
              </a:ext>
            </a:extLst>
          </p:cNvPr>
          <p:cNvCxnSpPr>
            <a:cxnSpLocks/>
          </p:cNvCxnSpPr>
          <p:nvPr/>
        </p:nvCxnSpPr>
        <p:spPr>
          <a:xfrm>
            <a:off x="239652" y="616617"/>
            <a:ext cx="11646351" cy="0"/>
          </a:xfrm>
          <a:prstGeom prst="line">
            <a:avLst/>
          </a:prstGeom>
          <a:ln>
            <a:solidFill>
              <a:srgbClr val="697E9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551E4C8-CAB1-93C8-A299-F3CCE72809CD}"/>
              </a:ext>
            </a:extLst>
          </p:cNvPr>
          <p:cNvSpPr txBox="1"/>
          <p:nvPr/>
        </p:nvSpPr>
        <p:spPr>
          <a:xfrm>
            <a:off x="379163" y="540889"/>
            <a:ext cx="11430002" cy="1077218"/>
          </a:xfrm>
          <a:prstGeom prst="rect">
            <a:avLst/>
          </a:prstGeom>
          <a:noFill/>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Порядок расчета средневзвешенной фактической </a:t>
            </a:r>
            <a:br>
              <a:rPr lang="en-US"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отпускной (контрактной) цены </a:t>
            </a:r>
          </a:p>
        </p:txBody>
      </p:sp>
      <p:sp>
        <p:nvSpPr>
          <p:cNvPr id="37" name="Прямоугольник 36">
            <a:extLst>
              <a:ext uri="{FF2B5EF4-FFF2-40B4-BE49-F238E27FC236}">
                <a16:creationId xmlns:a16="http://schemas.microsoft.com/office/drawing/2014/main" id="{46E26E55-2E24-7C7C-4729-87418C48D0E4}"/>
              </a:ext>
            </a:extLst>
          </p:cNvPr>
          <p:cNvSpPr/>
          <p:nvPr/>
        </p:nvSpPr>
        <p:spPr>
          <a:xfrm>
            <a:off x="381665" y="1678821"/>
            <a:ext cx="11397199" cy="677108"/>
          </a:xfrm>
          <a:prstGeom prst="rect">
            <a:avLst/>
          </a:prstGeom>
        </p:spPr>
        <p:txBody>
          <a:bodyPr wrap="square">
            <a:spAutoFit/>
          </a:bodyPr>
          <a:lstStyle/>
          <a:p>
            <a:pPr marL="342900" indent="-342900" algn="just">
              <a:spcAft>
                <a:spcPts val="1200"/>
              </a:spcAft>
              <a:buFont typeface="Arial" panose="020B0604020202020204" pitchFamily="34" charset="0"/>
              <a:buChar char="•"/>
            </a:pPr>
            <a:r>
              <a:rPr lang="ru-RU" sz="1900" b="1" dirty="0">
                <a:latin typeface="Times New Roman" panose="02020603050405020304" pitchFamily="18" charset="0"/>
                <a:cs typeface="Times New Roman" panose="02020603050405020304" pitchFamily="18" charset="0"/>
              </a:rPr>
              <a:t>Для расчета принимается период</a:t>
            </a:r>
            <a:r>
              <a:rPr lang="ru-RU" sz="1900" dirty="0">
                <a:latin typeface="Times New Roman" panose="02020603050405020304" pitchFamily="18" charset="0"/>
                <a:cs typeface="Times New Roman" panose="02020603050405020304" pitchFamily="18" charset="0"/>
              </a:rPr>
              <a:t>, </a:t>
            </a:r>
            <a:r>
              <a:rPr lang="ru-RU" sz="1900" b="1" dirty="0">
                <a:latin typeface="Times New Roman" panose="02020603050405020304" pitchFamily="18" charset="0"/>
                <a:cs typeface="Times New Roman" panose="02020603050405020304" pitchFamily="18" charset="0"/>
              </a:rPr>
              <a:t>равный по продолжительности 6 месяцам</a:t>
            </a:r>
            <a:r>
              <a:rPr lang="ru-RU" sz="1900" dirty="0">
                <a:latin typeface="Times New Roman" panose="02020603050405020304" pitchFamily="18" charset="0"/>
                <a:cs typeface="Times New Roman" panose="02020603050405020304" pitchFamily="18" charset="0"/>
              </a:rPr>
              <a:t>, предшествующим дате заявления о регистрации предельной отпускной цены</a:t>
            </a:r>
            <a:r>
              <a:rPr lang="en-US" sz="1900"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далее –период).</a:t>
            </a:r>
          </a:p>
        </p:txBody>
      </p:sp>
      <p:sp>
        <p:nvSpPr>
          <p:cNvPr id="38" name="TextBox 37">
            <a:extLst>
              <a:ext uri="{FF2B5EF4-FFF2-40B4-BE49-F238E27FC236}">
                <a16:creationId xmlns:a16="http://schemas.microsoft.com/office/drawing/2014/main" id="{65D486F8-E9F0-F542-BFD9-B6032E3A23BB}"/>
              </a:ext>
            </a:extLst>
          </p:cNvPr>
          <p:cNvSpPr txBox="1"/>
          <p:nvPr/>
        </p:nvSpPr>
        <p:spPr>
          <a:xfrm>
            <a:off x="379163" y="2438997"/>
            <a:ext cx="11402205" cy="969496"/>
          </a:xfrm>
          <a:prstGeom prst="rect">
            <a:avLst/>
          </a:prstGeom>
          <a:noFill/>
        </p:spPr>
        <p:txBody>
          <a:bodyPr wrap="square">
            <a:spAutoFit/>
          </a:bodyPr>
          <a:lstStyle/>
          <a:p>
            <a:pPr marL="342900" indent="-342900" algn="just">
              <a:spcAft>
                <a:spcPts val="1200"/>
              </a:spcAft>
              <a:buFont typeface="Arial" panose="020B0604020202020204" pitchFamily="34" charset="0"/>
              <a:buChar char="•"/>
            </a:pPr>
            <a:r>
              <a:rPr lang="ru-RU" sz="1900" dirty="0">
                <a:latin typeface="Times New Roman" panose="02020603050405020304" pitchFamily="18" charset="0"/>
                <a:ea typeface="Times New Roman" panose="02020603050405020304" pitchFamily="18" charset="0"/>
              </a:rPr>
              <a:t>При расчете </a:t>
            </a:r>
            <a:r>
              <a:rPr lang="ru-RU" sz="1900" b="1" dirty="0">
                <a:latin typeface="Times New Roman" panose="02020603050405020304" pitchFamily="18" charset="0"/>
                <a:ea typeface="Times New Roman" panose="02020603050405020304" pitchFamily="18" charset="0"/>
              </a:rPr>
              <a:t>не учитываются </a:t>
            </a:r>
            <a:r>
              <a:rPr lang="ru-RU" sz="19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экспортные поставки, поставки, осуществленные в рамках различных видов гуманитарной и безвозмездной (спонсорской) помощи, международной технической помощи, поставки лекарственных препаратов с остаточным сроком годности менее 25 процентов. </a:t>
            </a:r>
            <a:endParaRPr lang="ru-RU" sz="19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601D6CE1-08B2-F7D3-23A4-0B5C52BF77D5}"/>
              </a:ext>
            </a:extLst>
          </p:cNvPr>
          <p:cNvSpPr txBox="1"/>
          <p:nvPr/>
        </p:nvSpPr>
        <p:spPr>
          <a:xfrm>
            <a:off x="379163" y="3526589"/>
            <a:ext cx="11279909" cy="1261884"/>
          </a:xfrm>
          <a:prstGeom prst="rect">
            <a:avLst/>
          </a:prstGeom>
          <a:noFill/>
        </p:spPr>
        <p:txBody>
          <a:bodyPr wrap="square">
            <a:spAutoFit/>
          </a:bodyPr>
          <a:lstStyle/>
          <a:p>
            <a:pPr marL="342900" indent="-342900" algn="just">
              <a:buFont typeface="Arial" panose="020B0604020202020204" pitchFamily="34" charset="0"/>
              <a:buChar char="•"/>
            </a:pPr>
            <a:r>
              <a:rPr lang="ru-RU" sz="1900" dirty="0">
                <a:latin typeface="Times New Roman" panose="02020603050405020304" pitchFamily="18" charset="0"/>
                <a:cs typeface="Times New Roman" panose="02020603050405020304" pitchFamily="18" charset="0"/>
              </a:rPr>
              <a:t>Перед осуществлением корректировки на прогнозируемый индекс потребительских цен средневзвешенная фактическая отпускная (контрактная) </a:t>
            </a:r>
            <a:r>
              <a:rPr lang="ru-RU" sz="1900" b="1" dirty="0">
                <a:latin typeface="Times New Roman" panose="02020603050405020304" pitchFamily="18" charset="0"/>
                <a:cs typeface="Times New Roman" panose="02020603050405020304" pitchFamily="18" charset="0"/>
              </a:rPr>
              <a:t>цена</a:t>
            </a:r>
            <a:r>
              <a:rPr lang="ru-RU" sz="1900" dirty="0">
                <a:latin typeface="Times New Roman" panose="02020603050405020304" pitchFamily="18" charset="0"/>
                <a:cs typeface="Times New Roman" panose="02020603050405020304" pitchFamily="18" charset="0"/>
              </a:rPr>
              <a:t> производителя на лекарственный препарат </a:t>
            </a:r>
            <a:r>
              <a:rPr lang="ru-RU" sz="1900" b="1" dirty="0">
                <a:latin typeface="Times New Roman" panose="02020603050405020304" pitchFamily="18" charset="0"/>
                <a:cs typeface="Times New Roman" panose="02020603050405020304" pitchFamily="18" charset="0"/>
              </a:rPr>
              <a:t>округляется до двух знаков после запятой </a:t>
            </a:r>
            <a:r>
              <a:rPr lang="ru-RU" sz="1900" dirty="0">
                <a:latin typeface="Times New Roman" panose="02020603050405020304" pitchFamily="18" charset="0"/>
                <a:cs typeface="Times New Roman" panose="02020603050405020304" pitchFamily="18" charset="0"/>
              </a:rPr>
              <a:t>в соответствии с правилами математического округления.</a:t>
            </a:r>
          </a:p>
        </p:txBody>
      </p:sp>
      <p:sp>
        <p:nvSpPr>
          <p:cNvPr id="17" name="TextBox 16">
            <a:extLst>
              <a:ext uri="{FF2B5EF4-FFF2-40B4-BE49-F238E27FC236}">
                <a16:creationId xmlns:a16="http://schemas.microsoft.com/office/drawing/2014/main" id="{3D664853-9B21-EE8F-9856-94CDF1A82484}"/>
              </a:ext>
            </a:extLst>
          </p:cNvPr>
          <p:cNvSpPr txBox="1"/>
          <p:nvPr/>
        </p:nvSpPr>
        <p:spPr>
          <a:xfrm>
            <a:off x="-1202" y="4829769"/>
            <a:ext cx="11646351" cy="1322670"/>
          </a:xfrm>
          <a:prstGeom prst="rect">
            <a:avLst/>
          </a:prstGeom>
          <a:noFill/>
        </p:spPr>
        <p:txBody>
          <a:bodyPr wrap="square" rtlCol="0">
            <a:spAutoFit/>
          </a:bodyPr>
          <a:lstStyle/>
          <a:p>
            <a:pPr marL="742950" indent="-285750" algn="just">
              <a:lnSpc>
                <a:spcPct val="107000"/>
              </a:lnSpc>
              <a:buFont typeface="Arial" panose="020B0604020202020204" pitchFamily="34" charset="0"/>
              <a:buChar char="•"/>
            </a:pPr>
            <a:r>
              <a:rPr lang="ru-RU" sz="1900" kern="100" dirty="0">
                <a:effectLst/>
                <a:latin typeface="Times New Roman" panose="02020603050405020304" pitchFamily="18" charset="0"/>
                <a:ea typeface="Calibri" panose="020F0502020204030204" pitchFamily="34" charset="0"/>
                <a:cs typeface="Times New Roman" panose="02020603050405020304" pitchFamily="18" charset="0"/>
              </a:rPr>
              <a:t>У</a:t>
            </a:r>
            <a:r>
              <a:rPr lang="ru-RU"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казом Президента Республики Беларусь от 28 ноября 2022 г. № 411 «О важнейших параметрах прогноза социально-экономического развития Республики Беларусь на 2023 год» в 2023 г. прогноз инфляции, измеряемой индексом потребительских цен,</a:t>
            </a:r>
            <a:r>
              <a:rPr lang="ru-RU"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определен на уровне </a:t>
            </a:r>
            <a:r>
              <a:rPr lang="ru-RU" sz="19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 более 7 – 8 процентов</a:t>
            </a:r>
            <a:r>
              <a:rPr lang="ru-RU"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9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pPr>
            <a:r>
              <a:rPr lang="ru-RU"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9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57C416A3-E1A3-BA7B-8576-40EFA1E50A85}"/>
              </a:ext>
            </a:extLst>
          </p:cNvPr>
          <p:cNvSpPr txBox="1"/>
          <p:nvPr/>
        </p:nvSpPr>
        <p:spPr>
          <a:xfrm>
            <a:off x="11533486" y="6317078"/>
            <a:ext cx="42744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9</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5620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3337</TotalTime>
  <Words>4559</Words>
  <Application>Microsoft Office PowerPoint</Application>
  <PresentationFormat>Широкоэкранный</PresentationFormat>
  <Paragraphs>318</Paragraphs>
  <Slides>25</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Calibri</vt:lpstr>
      <vt:lpstr>Calibri Light</vt:lpstr>
      <vt:lpstr>Cambria Math</vt:lpstr>
      <vt:lpstr>Georgia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ДОКЛАД</dc:title>
  <dc:creator>Алексеенко Виктория Александровна</dc:creator>
  <cp:lastModifiedBy>Мехедко Витория Андреевна</cp:lastModifiedBy>
  <cp:revision>679</cp:revision>
  <cp:lastPrinted>2023-10-18T11:52:15Z</cp:lastPrinted>
  <dcterms:created xsi:type="dcterms:W3CDTF">2023-05-10T07:10:01Z</dcterms:created>
  <dcterms:modified xsi:type="dcterms:W3CDTF">2023-11-02T13:54:34Z</dcterms:modified>
</cp:coreProperties>
</file>