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482" r:id="rId3"/>
    <p:sldId id="487" r:id="rId4"/>
    <p:sldId id="548" r:id="rId5"/>
    <p:sldId id="555" r:id="rId6"/>
    <p:sldId id="526" r:id="rId7"/>
    <p:sldId id="549" r:id="rId8"/>
    <p:sldId id="550" r:id="rId9"/>
    <p:sldId id="483" r:id="rId10"/>
    <p:sldId id="551" r:id="rId11"/>
    <p:sldId id="552" r:id="rId12"/>
    <p:sldId id="539" r:id="rId13"/>
    <p:sldId id="553" r:id="rId14"/>
    <p:sldId id="516" r:id="rId15"/>
    <p:sldId id="547" r:id="rId16"/>
    <p:sldId id="535" r:id="rId17"/>
    <p:sldId id="558" r:id="rId18"/>
    <p:sldId id="525" r:id="rId19"/>
    <p:sldId id="545" r:id="rId20"/>
    <p:sldId id="554" r:id="rId21"/>
    <p:sldId id="521" r:id="rId22"/>
    <p:sldId id="500" r:id="rId23"/>
    <p:sldId id="527" r:id="rId24"/>
    <p:sldId id="544" r:id="rId25"/>
    <p:sldId id="277" r:id="rId2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  <a:srgbClr val="0F772F"/>
    <a:srgbClr val="B7DA68"/>
    <a:srgbClr val="AAD34D"/>
    <a:srgbClr val="94E23E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147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effectLst>
          <a:outerShdw blurRad="50800" dist="38100" algn="l" rotWithShape="0">
            <a:prstClr val="black">
              <a:alpha val="40000"/>
            </a:prstClr>
          </a:outerShdw>
        </a:effectLst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сфере:</c:v>
                </c:pt>
              </c:strCache>
            </c:strRef>
          </c:tx>
          <c:dPt>
            <c:idx val="0"/>
            <c:bubble3D val="0"/>
            <c:explosion val="9"/>
            <c:extLst>
              <c:ext xmlns:c16="http://schemas.microsoft.com/office/drawing/2014/chart" uri="{C3380CC4-5D6E-409C-BE32-E72D297353CC}">
                <c16:uniqueId val="{00000000-9630-439F-BB76-8F2B459A2342}"/>
              </c:ext>
            </c:extLst>
          </c:dPt>
          <c:dPt>
            <c:idx val="1"/>
            <c:bubble3D val="0"/>
            <c:explosion val="17"/>
            <c:extLst>
              <c:ext xmlns:c16="http://schemas.microsoft.com/office/drawing/2014/chart" uri="{C3380CC4-5D6E-409C-BE32-E72D297353CC}">
                <c16:uniqueId val="{00000001-9630-439F-BB76-8F2B459A2342}"/>
              </c:ext>
            </c:extLst>
          </c:dPt>
          <c:dPt>
            <c:idx val="2"/>
            <c:bubble3D val="0"/>
            <c:explosion val="12"/>
            <c:extLst>
              <c:ext xmlns:c16="http://schemas.microsoft.com/office/drawing/2014/chart" uri="{C3380CC4-5D6E-409C-BE32-E72D297353CC}">
                <c16:uniqueId val="{00000002-9630-439F-BB76-8F2B459A2342}"/>
              </c:ext>
            </c:extLst>
          </c:dPt>
          <c:dPt>
            <c:idx val="3"/>
            <c:bubble3D val="0"/>
            <c:explosion val="8"/>
            <c:extLst>
              <c:ext xmlns:c16="http://schemas.microsoft.com/office/drawing/2014/chart" uri="{C3380CC4-5D6E-409C-BE32-E72D297353CC}">
                <c16:uniqueId val="{00000003-9630-439F-BB76-8F2B459A2342}"/>
              </c:ext>
            </c:extLst>
          </c:dPt>
          <c:dPt>
            <c:idx val="4"/>
            <c:bubble3D val="0"/>
            <c:explosion val="9"/>
            <c:extLst>
              <c:ext xmlns:c16="http://schemas.microsoft.com/office/drawing/2014/chart" uri="{C3380CC4-5D6E-409C-BE32-E72D297353CC}">
                <c16:uniqueId val="{00000004-9630-439F-BB76-8F2B459A2342}"/>
              </c:ext>
            </c:extLst>
          </c:dPt>
          <c:dPt>
            <c:idx val="5"/>
            <c:bubble3D val="0"/>
            <c:explosion val="7"/>
            <c:extLst>
              <c:ext xmlns:c16="http://schemas.microsoft.com/office/drawing/2014/chart" uri="{C3380CC4-5D6E-409C-BE32-E72D297353CC}">
                <c16:uniqueId val="{00000005-9630-439F-BB76-8F2B459A2342}"/>
              </c:ext>
            </c:extLst>
          </c:dPt>
          <c:dLbls>
            <c:dLbl>
              <c:idx val="0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630-439F-BB76-8F2B459A234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Торговли</c:v>
                </c:pt>
                <c:pt idx="1">
                  <c:v>Общественного питания</c:v>
                </c:pt>
                <c:pt idx="2">
                  <c:v>Бытовых услуг</c:v>
                </c:pt>
                <c:pt idx="3">
                  <c:v>Платных услуг</c:v>
                </c:pt>
                <c:pt idx="4">
                  <c:v>ЖКХ</c:v>
                </c:pt>
                <c:pt idx="5">
                  <c:v>Иных вопросов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45</c:v>
                </c:pt>
                <c:pt idx="1">
                  <c:v>2</c:v>
                </c:pt>
                <c:pt idx="2">
                  <c:v>10</c:v>
                </c:pt>
                <c:pt idx="3">
                  <c:v>13</c:v>
                </c:pt>
                <c:pt idx="4">
                  <c:v>24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30-439F-BB76-8F2B459A2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effectLst>
          <a:outerShdw blurRad="50800" dist="38100" algn="l" rotWithShape="0">
            <a:prstClr val="black">
              <a:alpha val="40000"/>
            </a:prstClr>
          </a:outerShdw>
        </a:effectLst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сфере:</c:v>
                </c:pt>
              </c:strCache>
            </c:strRef>
          </c:tx>
          <c:dPt>
            <c:idx val="0"/>
            <c:bubble3D val="0"/>
            <c:explosion val="9"/>
            <c:extLst>
              <c:ext xmlns:c16="http://schemas.microsoft.com/office/drawing/2014/chart" uri="{C3380CC4-5D6E-409C-BE32-E72D297353CC}">
                <c16:uniqueId val="{00000000-9630-439F-BB76-8F2B459A2342}"/>
              </c:ext>
            </c:extLst>
          </c:dPt>
          <c:dPt>
            <c:idx val="1"/>
            <c:bubble3D val="0"/>
            <c:explosion val="17"/>
            <c:extLst>
              <c:ext xmlns:c16="http://schemas.microsoft.com/office/drawing/2014/chart" uri="{C3380CC4-5D6E-409C-BE32-E72D297353CC}">
                <c16:uniqueId val="{00000001-9630-439F-BB76-8F2B459A2342}"/>
              </c:ext>
            </c:extLst>
          </c:dPt>
          <c:dPt>
            <c:idx val="2"/>
            <c:bubble3D val="0"/>
            <c:explosion val="12"/>
            <c:extLst>
              <c:ext xmlns:c16="http://schemas.microsoft.com/office/drawing/2014/chart" uri="{C3380CC4-5D6E-409C-BE32-E72D297353CC}">
                <c16:uniqueId val="{00000002-9630-439F-BB76-8F2B459A2342}"/>
              </c:ext>
            </c:extLst>
          </c:dPt>
          <c:dPt>
            <c:idx val="3"/>
            <c:bubble3D val="0"/>
            <c:explosion val="8"/>
            <c:extLst>
              <c:ext xmlns:c16="http://schemas.microsoft.com/office/drawing/2014/chart" uri="{C3380CC4-5D6E-409C-BE32-E72D297353CC}">
                <c16:uniqueId val="{00000003-9630-439F-BB76-8F2B459A2342}"/>
              </c:ext>
            </c:extLst>
          </c:dPt>
          <c:dPt>
            <c:idx val="4"/>
            <c:bubble3D val="0"/>
            <c:explosion val="9"/>
            <c:extLst>
              <c:ext xmlns:c16="http://schemas.microsoft.com/office/drawing/2014/chart" uri="{C3380CC4-5D6E-409C-BE32-E72D297353CC}">
                <c16:uniqueId val="{00000004-9630-439F-BB76-8F2B459A2342}"/>
              </c:ext>
            </c:extLst>
          </c:dPt>
          <c:dPt>
            <c:idx val="5"/>
            <c:bubble3D val="0"/>
            <c:explosion val="7"/>
            <c:extLst>
              <c:ext xmlns:c16="http://schemas.microsoft.com/office/drawing/2014/chart" uri="{C3380CC4-5D6E-409C-BE32-E72D297353CC}">
                <c16:uniqueId val="{00000005-9630-439F-BB76-8F2B459A2342}"/>
              </c:ext>
            </c:extLst>
          </c:dPt>
          <c:dLbls>
            <c:dLbl>
              <c:idx val="0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630-439F-BB76-8F2B459A234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630-439F-BB76-8F2B459A234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630-439F-BB76-8F2B459A234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630-439F-BB76-8F2B459A2342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32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630-439F-BB76-8F2B459A2342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630-439F-BB76-8F2B459A234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Торговли</c:v>
                </c:pt>
                <c:pt idx="1">
                  <c:v>Общественного питания</c:v>
                </c:pt>
                <c:pt idx="2">
                  <c:v>Бытовых услуг</c:v>
                </c:pt>
                <c:pt idx="3">
                  <c:v>Платных услуг</c:v>
                </c:pt>
                <c:pt idx="4">
                  <c:v>ЖКХ</c:v>
                </c:pt>
                <c:pt idx="5">
                  <c:v>Иных вопросов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34</c:v>
                </c:pt>
                <c:pt idx="1">
                  <c:v>1</c:v>
                </c:pt>
                <c:pt idx="2">
                  <c:v>10</c:v>
                </c:pt>
                <c:pt idx="3">
                  <c:v>14</c:v>
                </c:pt>
                <c:pt idx="4">
                  <c:v>32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30-439F-BB76-8F2B459A2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9172530544250099"/>
          <c:y val="0.15005969708697403"/>
          <c:w val="0.29683664331322818"/>
          <c:h val="0.80935268070305943"/>
        </c:manualLayout>
      </c:layout>
      <c:overlay val="0"/>
      <c:txPr>
        <a:bodyPr/>
        <a:lstStyle/>
        <a:p>
          <a:pPr>
            <a:defRPr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 областям и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г.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Минску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интренет-ресурсов в разрезе областей и г. Минска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C9-4896-86DD-194908056E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C9-4896-86DD-194908056E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C9-4896-86DD-194908056E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C9-4896-86DD-194908056E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6C9-4896-86DD-194908056E0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6C9-4896-86DD-194908056E0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6C9-4896-86DD-194908056E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Брестская область</c:v>
                </c:pt>
                <c:pt idx="1">
                  <c:v>Витебская область</c:v>
                </c:pt>
                <c:pt idx="2">
                  <c:v>Гомельская область</c:v>
                </c:pt>
                <c:pt idx="3">
                  <c:v>Гродненская область </c:v>
                </c:pt>
                <c:pt idx="4">
                  <c:v>г. Минск</c:v>
                </c:pt>
                <c:pt idx="5">
                  <c:v>Минская область</c:v>
                </c:pt>
                <c:pt idx="6">
                  <c:v>Могилевская область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1856</c:v>
                </c:pt>
                <c:pt idx="1">
                  <c:v>1097</c:v>
                </c:pt>
                <c:pt idx="2">
                  <c:v>1336</c:v>
                </c:pt>
                <c:pt idx="3">
                  <c:v>1158</c:v>
                </c:pt>
                <c:pt idx="4">
                  <c:v>17728</c:v>
                </c:pt>
                <c:pt idx="5">
                  <c:v>4548</c:v>
                </c:pt>
                <c:pt idx="6">
                  <c:v>1204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3B-46CB-9145-F2BF3088D18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321" cy="498634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5081" y="1"/>
            <a:ext cx="2971321" cy="498634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r">
              <a:defRPr sz="1200"/>
            </a:lvl1pPr>
          </a:lstStyle>
          <a:p>
            <a:fld id="{70323161-7B47-4A98-95E2-EC7C33801180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641"/>
            <a:ext cx="2971321" cy="498634"/>
          </a:xfrm>
          <a:prstGeom prst="rect">
            <a:avLst/>
          </a:prstGeom>
        </p:spPr>
        <p:txBody>
          <a:bodyPr vert="horz" lIns="91687" tIns="45843" rIns="91687" bIns="4584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5081" y="9448641"/>
            <a:ext cx="2971321" cy="498634"/>
          </a:xfrm>
          <a:prstGeom prst="rect">
            <a:avLst/>
          </a:prstGeom>
        </p:spPr>
        <p:txBody>
          <a:bodyPr vert="horz" lIns="91687" tIns="45843" rIns="91687" bIns="45843" rtlCol="0" anchor="b"/>
          <a:lstStyle>
            <a:lvl1pPr algn="r">
              <a:defRPr sz="1200"/>
            </a:lvl1pPr>
          </a:lstStyle>
          <a:p>
            <a:fld id="{104AF0E3-2D39-4CC3-9844-90E571760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323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321" cy="497047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5081" y="0"/>
            <a:ext cx="2971321" cy="497047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r">
              <a:defRPr sz="1200"/>
            </a:lvl1pPr>
          </a:lstStyle>
          <a:p>
            <a:fld id="{5A3CB63F-7BD0-473F-B7F4-BFA011CAC79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363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87" tIns="45843" rIns="91687" bIns="4584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321" y="4724321"/>
            <a:ext cx="5487358" cy="4476591"/>
          </a:xfrm>
          <a:prstGeom prst="rect">
            <a:avLst/>
          </a:prstGeom>
        </p:spPr>
        <p:txBody>
          <a:bodyPr vert="horz" lIns="91687" tIns="45843" rIns="91687" bIns="4584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641"/>
            <a:ext cx="2971321" cy="497047"/>
          </a:xfrm>
          <a:prstGeom prst="rect">
            <a:avLst/>
          </a:prstGeom>
        </p:spPr>
        <p:txBody>
          <a:bodyPr vert="horz" lIns="91687" tIns="45843" rIns="91687" bIns="4584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5081" y="9448641"/>
            <a:ext cx="2971321" cy="497047"/>
          </a:xfrm>
          <a:prstGeom prst="rect">
            <a:avLst/>
          </a:prstGeom>
        </p:spPr>
        <p:txBody>
          <a:bodyPr vert="horz" lIns="91687" tIns="45843" rIns="91687" bIns="45843" rtlCol="0" anchor="b"/>
          <a:lstStyle>
            <a:lvl1pPr algn="r">
              <a:defRPr sz="1200"/>
            </a:lvl1pPr>
          </a:lstStyle>
          <a:p>
            <a:fld id="{CAF36E62-BDF2-4565-9D69-1C081BD02A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676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996952"/>
            <a:ext cx="8215370" cy="309634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000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15 марта – всемирный день защиты прав потребителей</a:t>
            </a:r>
          </a:p>
          <a:p>
            <a:endParaRPr lang="ru-RU" sz="1400" dirty="0"/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ГРАМОТНЫЙ ПОТРЕБИТЕЛЬ–ответственный бизнес</a:t>
            </a:r>
          </a:p>
          <a:p>
            <a:endParaRPr lang="ru-RU" sz="1100" dirty="0">
              <a:solidFill>
                <a:srgbClr val="0F772F"/>
              </a:solidFill>
            </a:endParaRPr>
          </a:p>
          <a:p>
            <a:endParaRPr lang="ru-RU" sz="3000" dirty="0">
              <a:solidFill>
                <a:srgbClr val="0F772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81000"/>
            <a:ext cx="8640960" cy="17526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1900" b="1" dirty="0">
                <a:solidFill>
                  <a:srgbClr val="0F772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Министерство антимонопольного  регулирования и торговли</a:t>
            </a:r>
            <a:br>
              <a:rPr lang="ru-RU" sz="1900" b="1" dirty="0">
                <a:solidFill>
                  <a:srgbClr val="0F772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1900" b="1" dirty="0">
                <a:solidFill>
                  <a:srgbClr val="0F772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Республики Беларусь</a:t>
            </a:r>
          </a:p>
        </p:txBody>
      </p:sp>
      <p:pic>
        <p:nvPicPr>
          <p:cNvPr id="4" name="Picture 2" descr="D:\Обмен\Казакевич\МАРТ эмблема ми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60648"/>
            <a:ext cx="1355280" cy="1239526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5229200"/>
            <a:ext cx="7828245" cy="14391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/>
            <a:r>
              <a:rPr lang="ru-RU" sz="2400" b="1" dirty="0">
                <a:solidFill>
                  <a:srgbClr val="00763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Структура обращений граждан</a:t>
            </a:r>
            <a:br>
              <a:rPr lang="ru-RU" sz="2400" b="1" dirty="0">
                <a:solidFill>
                  <a:srgbClr val="00763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2400" b="1" dirty="0">
                <a:solidFill>
                  <a:srgbClr val="00763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 защите прав потребителей  в 2021-2022 гг.</a:t>
            </a:r>
            <a:endParaRPr lang="ru-RU" sz="2400" dirty="0">
              <a:solidFill>
                <a:srgbClr val="007635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12889320"/>
              </p:ext>
            </p:extLst>
          </p:nvPr>
        </p:nvGraphicFramePr>
        <p:xfrm>
          <a:off x="107503" y="2132856"/>
          <a:ext cx="4462275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50413196"/>
              </p:ext>
            </p:extLst>
          </p:nvPr>
        </p:nvGraphicFramePr>
        <p:xfrm>
          <a:off x="4568952" y="2140578"/>
          <a:ext cx="4477955" cy="3808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2"/>
          <p:cNvSpPr txBox="1">
            <a:spLocks/>
          </p:cNvSpPr>
          <p:nvPr/>
        </p:nvSpPr>
        <p:spPr>
          <a:xfrm>
            <a:off x="1690568" y="1412776"/>
            <a:ext cx="1296144" cy="57146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</a:pPr>
            <a:r>
              <a:rPr lang="ru-RU" sz="2400" b="1" dirty="0">
                <a:solidFill>
                  <a:srgbClr val="0076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2022 г.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6156176" y="1364417"/>
            <a:ext cx="1584176" cy="61982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</a:pPr>
            <a:r>
              <a:rPr lang="ru-RU" sz="2400" b="1" dirty="0">
                <a:solidFill>
                  <a:srgbClr val="0076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2021 г.</a:t>
            </a:r>
          </a:p>
        </p:txBody>
      </p:sp>
    </p:spTree>
    <p:extLst>
      <p:ext uri="{BB962C8B-B14F-4D97-AF65-F5344CB8AC3E}">
        <p14:creationId xmlns:p14="http://schemas.microsoft.com/office/powerpoint/2010/main" val="86016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763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МАРТ в сфере защиты прав потребителей</a:t>
            </a:r>
            <a:endParaRPr lang="ru-RU" sz="2800" dirty="0">
              <a:solidFill>
                <a:srgbClr val="0076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31354282"/>
              </p:ext>
            </p:extLst>
          </p:nvPr>
        </p:nvGraphicFramePr>
        <p:xfrm>
          <a:off x="619514" y="1700809"/>
          <a:ext cx="7898875" cy="444920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91105">
                  <a:extLst>
                    <a:ext uri="{9D8B030D-6E8A-4147-A177-3AD203B41FA5}">
                      <a16:colId xmlns:a16="http://schemas.microsoft.com/office/drawing/2014/main" val="776529473"/>
                    </a:ext>
                  </a:extLst>
                </a:gridCol>
                <a:gridCol w="2006466">
                  <a:extLst>
                    <a:ext uri="{9D8B030D-6E8A-4147-A177-3AD203B41FA5}">
                      <a16:colId xmlns:a16="http://schemas.microsoft.com/office/drawing/2014/main" val="3081328392"/>
                    </a:ext>
                  </a:extLst>
                </a:gridCol>
                <a:gridCol w="2273994">
                  <a:extLst>
                    <a:ext uri="{9D8B030D-6E8A-4147-A177-3AD203B41FA5}">
                      <a16:colId xmlns:a16="http://schemas.microsoft.com/office/drawing/2014/main" val="3922873642"/>
                    </a:ext>
                  </a:extLst>
                </a:gridCol>
                <a:gridCol w="2327310">
                  <a:extLst>
                    <a:ext uri="{9D8B030D-6E8A-4147-A177-3AD203B41FA5}">
                      <a16:colId xmlns:a16="http://schemas.microsoft.com/office/drawing/2014/main" val="2515267399"/>
                    </a:ext>
                  </a:extLst>
                </a:gridCol>
              </a:tblGrid>
              <a:tr h="530335">
                <a:tc rowSpan="2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Рассмотрение обращений</a:t>
                      </a:r>
                    </a:p>
                    <a:p>
                      <a:pPr algn="ctr"/>
                      <a:endParaRPr lang="ru-RU" sz="2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10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ru-RU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Результаты рассмотрения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132220"/>
                  </a:ext>
                </a:extLst>
              </a:tr>
              <a:tr h="60928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F772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Предписания, предупреждения</a:t>
                      </a: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Протоколы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0814044"/>
                  </a:ext>
                </a:extLst>
              </a:tr>
              <a:tr h="53033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527/</a:t>
                      </a: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F772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1503689"/>
                  </a:ext>
                </a:extLst>
              </a:tr>
              <a:tr h="53033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766/</a:t>
                      </a: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F772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8341951"/>
                  </a:ext>
                </a:extLst>
              </a:tr>
              <a:tr h="53033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  <a:r>
                        <a:rPr lang="en-US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</a:t>
                      </a:r>
                      <a:r>
                        <a:rPr lang="ru-RU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/</a:t>
                      </a: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F772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9757496"/>
                  </a:ext>
                </a:extLst>
              </a:tr>
              <a:tr h="53033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975</a:t>
                      </a:r>
                      <a:r>
                        <a:rPr lang="ru-RU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/</a:t>
                      </a: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F772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8696734"/>
                  </a:ext>
                </a:extLst>
              </a:tr>
              <a:tr h="113152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1602/</a:t>
                      </a: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871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rgbClr val="0F772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4035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275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ru-RU" sz="3200" b="1" dirty="0">
                <a:solidFill>
                  <a:srgbClr val="00763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Ограничение доступа к интернет-сайтам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38916835"/>
              </p:ext>
            </p:extLst>
          </p:nvPr>
        </p:nvGraphicFramePr>
        <p:xfrm>
          <a:off x="316833" y="1988840"/>
          <a:ext cx="8504238" cy="4260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2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580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Количество сайтов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007635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007635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007635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007635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414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007635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575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007635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</a:t>
                      </a:r>
                      <a:r>
                        <a:rPr lang="en-US" sz="3200" b="1" dirty="0">
                          <a:solidFill>
                            <a:srgbClr val="007635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ru-RU" sz="3200" b="1" dirty="0">
                        <a:solidFill>
                          <a:srgbClr val="007635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77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520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600" b="1" dirty="0" err="1">
                <a:solidFill>
                  <a:srgbClr val="00763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Фишинговые</a:t>
            </a:r>
            <a:r>
              <a:rPr lang="ru-RU" sz="3600" b="1" dirty="0">
                <a:solidFill>
                  <a:srgbClr val="00763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3600" b="1" dirty="0" err="1">
                <a:solidFill>
                  <a:srgbClr val="00763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интернет-ресурсы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470248"/>
          </a:xfrm>
        </p:spPr>
        <p:txBody>
          <a:bodyPr>
            <a:normAutofit/>
          </a:bodyPr>
          <a:lstStyle/>
          <a:p>
            <a:pPr marL="274320" lvl="1" indent="0" algn="ctr">
              <a:lnSpc>
                <a:spcPts val="1700"/>
              </a:lnSpc>
              <a:spcBef>
                <a:spcPts val="0"/>
              </a:spcBef>
              <a:buNone/>
            </a:pPr>
            <a:r>
              <a:rPr lang="ru-RU" sz="1700" b="1" dirty="0">
                <a:solidFill>
                  <a:srgbClr val="0076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2022 году </a:t>
            </a:r>
            <a:r>
              <a:rPr lang="ru-RU" sz="1700" b="1" dirty="0" smtClean="0">
                <a:solidFill>
                  <a:srgbClr val="0076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МАРТ инициировано</a:t>
            </a:r>
          </a:p>
          <a:p>
            <a:pPr marL="274320" lvl="1" indent="0" algn="ctr">
              <a:lnSpc>
                <a:spcPts val="1700"/>
              </a:lnSpc>
              <a:spcBef>
                <a:spcPts val="0"/>
              </a:spcBef>
              <a:buNone/>
            </a:pPr>
            <a:r>
              <a:rPr lang="ru-RU" sz="1700" b="1" dirty="0" smtClean="0">
                <a:solidFill>
                  <a:srgbClr val="0076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ограничение доступа </a:t>
            </a:r>
            <a:r>
              <a:rPr lang="ru-RU" sz="1700" b="1" dirty="0">
                <a:solidFill>
                  <a:srgbClr val="0076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 77 </a:t>
            </a:r>
            <a:r>
              <a:rPr lang="ru-RU" sz="1700" b="1" dirty="0" err="1" smtClean="0">
                <a:solidFill>
                  <a:srgbClr val="0076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интернет-ресурсам</a:t>
            </a:r>
            <a:r>
              <a:rPr lang="ru-RU" sz="1700" b="1" dirty="0" smtClean="0">
                <a:solidFill>
                  <a:srgbClr val="0076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</a:p>
          <a:p>
            <a:pPr marL="274320" lvl="1" indent="0" algn="ctr">
              <a:lnSpc>
                <a:spcPts val="1700"/>
              </a:lnSpc>
              <a:spcBef>
                <a:spcPts val="0"/>
              </a:spcBef>
              <a:buNone/>
            </a:pPr>
            <a:r>
              <a:rPr lang="ru-RU" sz="1700" dirty="0" smtClean="0">
                <a:solidFill>
                  <a:srgbClr val="0076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 которых б</a:t>
            </a:r>
            <a:r>
              <a:rPr lang="en-US" sz="1700" dirty="0" smtClean="0">
                <a:solidFill>
                  <a:srgbClr val="0076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ó</a:t>
            </a:r>
            <a:r>
              <a:rPr lang="ru-RU" sz="1700" dirty="0" err="1" smtClean="0">
                <a:solidFill>
                  <a:srgbClr val="0076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льшая</a:t>
            </a:r>
            <a:r>
              <a:rPr lang="ru-RU" sz="1700" dirty="0" smtClean="0">
                <a:solidFill>
                  <a:srgbClr val="0076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700" dirty="0">
                <a:solidFill>
                  <a:srgbClr val="0076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часть </a:t>
            </a:r>
            <a:r>
              <a:rPr lang="ru-RU" sz="1700" dirty="0" smtClean="0">
                <a:solidFill>
                  <a:srgbClr val="0076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1700" dirty="0" err="1">
                <a:solidFill>
                  <a:srgbClr val="0076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фишинговые</a:t>
            </a:r>
            <a:r>
              <a:rPr lang="ru-RU" sz="1700" dirty="0">
                <a:solidFill>
                  <a:srgbClr val="0076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700" dirty="0" smtClean="0">
                <a:solidFill>
                  <a:srgbClr val="0076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сайты</a:t>
            </a:r>
            <a:endParaRPr lang="ru-RU" sz="1700" dirty="0">
              <a:solidFill>
                <a:srgbClr val="0076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493856"/>
              </p:ext>
            </p:extLst>
          </p:nvPr>
        </p:nvGraphicFramePr>
        <p:xfrm>
          <a:off x="1361696" y="2516833"/>
          <a:ext cx="6384032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3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0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Настоящий сайт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Фишинговый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сайт</a:t>
                      </a:r>
                      <a:endParaRPr lang="ru-RU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21vek.by</a:t>
                      </a:r>
                      <a:endParaRPr lang="ru-RU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y21kupvi.beget.tech</a:t>
                      </a:r>
                      <a:endParaRPr lang="ru-RU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bnb.by</a:t>
                      </a:r>
                      <a:endParaRPr lang="ru-RU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viqtorywins</a:t>
                      </a:r>
                      <a:r>
                        <a:rPr kumimoji="0" lang="ru-RU" sz="16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.</a:t>
                      </a:r>
                      <a:r>
                        <a:rPr kumimoji="0" lang="en-US" sz="16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com</a:t>
                      </a:r>
                      <a:endParaRPr lang="ru-RU" sz="16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priorbank.by</a:t>
                      </a:r>
                      <a:endParaRPr lang="ru-RU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err="1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priorby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.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site</a:t>
                      </a:r>
                    </a:p>
                    <a:p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prior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.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by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</a:t>
                      </a:r>
                      <a:r>
                        <a:rPr kumimoji="0" lang="en-US" sz="1600" kern="1200" dirty="0" err="1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iban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.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com</a:t>
                      </a:r>
                    </a:p>
                    <a:p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prior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.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by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</a:t>
                      </a:r>
                      <a:r>
                        <a:rPr kumimoji="0" lang="en-US" sz="1600" kern="1200" dirty="0" err="1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lin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.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com</a:t>
                      </a:r>
                      <a:endParaRPr lang="ru-RU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belarusbank.by</a:t>
                      </a:r>
                      <a:endParaRPr lang="ru-RU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err="1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aiptl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.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com</a:t>
                      </a:r>
                    </a:p>
                    <a:p>
                      <a:r>
                        <a:rPr kumimoji="0" lang="en-US" sz="1600" kern="1200" dirty="0" err="1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aleken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.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net</a:t>
                      </a:r>
                    </a:p>
                    <a:p>
                      <a:r>
                        <a:rPr kumimoji="0" lang="en-US" sz="1600" kern="1200" dirty="0" err="1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ibank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.</a:t>
                      </a:r>
                      <a:r>
                        <a:rPr kumimoji="0" lang="en-US" sz="1600" kern="1200" dirty="0" err="1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bellnvest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by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.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com</a:t>
                      </a:r>
                    </a:p>
                    <a:p>
                      <a:r>
                        <a:rPr kumimoji="0" lang="en-US" sz="1600" kern="1200" dirty="0" err="1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belnvestbank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.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by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salt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.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com</a:t>
                      </a:r>
                      <a:endParaRPr lang="ru-RU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ir.eurotorg.by</a:t>
                      </a:r>
                      <a:endParaRPr lang="ru-RU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u="sng" kern="1200" dirty="0" err="1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kx</a:t>
                      </a:r>
                      <a:r>
                        <a:rPr kumimoji="0" lang="ru-RU" sz="1600" u="sng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</a:t>
                      </a:r>
                      <a:r>
                        <a:rPr kumimoji="0" lang="en-US" sz="1600" u="sng" kern="1200" dirty="0" err="1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nf</a:t>
                      </a:r>
                      <a:r>
                        <a:rPr kumimoji="0" lang="ru-RU" sz="1600" u="sng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6.</a:t>
                      </a:r>
                      <a:r>
                        <a:rPr kumimoji="0" lang="en-US" sz="1600" u="sng" kern="1200" dirty="0" err="1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cn</a:t>
                      </a:r>
                      <a:endParaRPr kumimoji="0" lang="ru-RU" sz="1600" u="sng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r>
                        <a:rPr kumimoji="0" lang="ru-RU" sz="1600" u="sng" kern="1200" dirty="0" err="1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r.strokediversion.top</a:t>
                      </a:r>
                      <a:endParaRPr lang="ru-RU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73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dirty="0" smtClean="0">
                <a:solidFill>
                  <a:srgbClr val="0F772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Актуальные проблемы</a:t>
            </a:r>
            <a:endParaRPr lang="ru-RU" b="1" dirty="0">
              <a:solidFill>
                <a:srgbClr val="0F772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700808"/>
            <a:ext cx="7858180" cy="4398240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предоставление недостоверной (неполной) информации о товарах (работах, </a:t>
            </a:r>
            <a:r>
              <a:rPr lang="ru-RU" sz="2200" b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услугах)</a:t>
            </a:r>
          </a:p>
          <a:p>
            <a:r>
              <a:rPr lang="ru-RU" sz="22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</a:t>
            </a:r>
            <a:r>
              <a:rPr lang="ru-RU" sz="22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тказ продавца принимать товар с недостатком</a:t>
            </a:r>
            <a:endParaRPr lang="ru-RU" sz="2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несоблюдение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сроков (возврата денежных средств, проведения проверки качества и экспертизы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r>
              <a:rPr lang="ru-RU" sz="2200" b="1" dirty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</a:t>
            </a:r>
            <a:r>
              <a:rPr lang="ru-RU" sz="22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аправление платных «подарков» почтой</a:t>
            </a:r>
          </a:p>
          <a:p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авязывание дополнительных платных услуг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телефонные </a:t>
            </a:r>
            <a:r>
              <a:rPr lang="ru-RU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звонки и сообщения </a:t>
            </a:r>
            <a:r>
              <a:rPr lang="ru-RU" sz="2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мошенников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онсультации по банковским кредитам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ru-RU" sz="1050" b="1" dirty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endParaRPr lang="ru-RU" sz="2300" b="1" dirty="0">
              <a:solidFill>
                <a:schemeClr val="accent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5214950"/>
            <a:ext cx="7828245" cy="143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70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F772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Нарушение </a:t>
            </a:r>
            <a:r>
              <a:rPr lang="ru-RU" sz="2400" b="1" dirty="0" smtClean="0">
                <a:solidFill>
                  <a:srgbClr val="0F772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прав потребителей</a:t>
            </a:r>
            <a:br>
              <a:rPr lang="ru-RU" sz="2400" b="1" dirty="0" smtClean="0">
                <a:solidFill>
                  <a:srgbClr val="0F772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2400" b="1" dirty="0" smtClean="0">
                <a:solidFill>
                  <a:srgbClr val="0F772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при консультировании по кредитам</a:t>
            </a:r>
            <a:endParaRPr lang="ru-RU" sz="2400" b="1" dirty="0">
              <a:solidFill>
                <a:srgbClr val="0F772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477173" y="3975099"/>
            <a:ext cx="5344272" cy="20751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ВАЖНО! </a:t>
            </a:r>
          </a:p>
          <a:p>
            <a:pPr marL="0" indent="0" algn="just">
              <a:buNone/>
            </a:pPr>
            <a:r>
              <a:rPr lang="ru-RU" sz="1700" b="1" dirty="0" smtClean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Консультации по банковским продуктам можно получить в банках БЕСПЛАТНО!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0D2AE6-1855-E8E0-B690-86AC70B22883}"/>
              </a:ext>
            </a:extLst>
          </p:cNvPr>
          <p:cNvSpPr txBox="1"/>
          <p:nvPr/>
        </p:nvSpPr>
        <p:spPr>
          <a:xfrm>
            <a:off x="1259632" y="2346403"/>
            <a:ext cx="6811244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Основные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нарушения: </a:t>
            </a:r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ограничение </a:t>
            </a: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права потребителя 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свободный выбор услуг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принятие оказанной услуги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односторонний отказ от исполнения договора об оказании услуги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65106F-C307-DE07-AA18-6E184132085E}"/>
              </a:ext>
            </a:extLst>
          </p:cNvPr>
          <p:cNvSpPr txBox="1"/>
          <p:nvPr/>
        </p:nvSpPr>
        <p:spPr>
          <a:xfrm>
            <a:off x="395536" y="1769015"/>
            <a:ext cx="8352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МАРТ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ведет разбирательство в отношении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9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организаций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оказывающих услуги финансового консультирования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B29456-B50D-A5C9-0E03-8968685A7C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75099"/>
            <a:ext cx="2593261" cy="205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92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56640" cy="720080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r>
              <a:rPr lang="ru-RU" altLang="ru-RU" sz="2800" b="1" dirty="0">
                <a:solidFill>
                  <a:srgbClr val="00763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altLang="ru-RU" sz="2800" b="1" dirty="0">
                <a:solidFill>
                  <a:srgbClr val="00763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2800" b="1" dirty="0">
                <a:solidFill>
                  <a:srgbClr val="00763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altLang="ru-RU" sz="2800" b="1" dirty="0">
                <a:solidFill>
                  <a:srgbClr val="00763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2800" b="1" dirty="0">
                <a:solidFill>
                  <a:srgbClr val="00763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altLang="ru-RU" sz="2800" b="1" dirty="0">
                <a:solidFill>
                  <a:srgbClr val="00763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2000" b="1" dirty="0">
                <a:solidFill>
                  <a:srgbClr val="00763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Количество интернет-магазинов, зарегистрированных </a:t>
            </a:r>
            <a:br>
              <a:rPr lang="ru-RU" altLang="ru-RU" sz="2000" b="1" dirty="0">
                <a:solidFill>
                  <a:srgbClr val="00763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2000" b="1" dirty="0">
                <a:solidFill>
                  <a:srgbClr val="00763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в Торговом Реестре Республики Беларусь</a:t>
            </a:r>
            <a:endParaRPr lang="ru-RU" sz="2000" dirty="0">
              <a:solidFill>
                <a:srgbClr val="007635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526" y="1772816"/>
            <a:ext cx="8512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состоянию на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01.01.2023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зарегистрировано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28 927 интернет-магазинов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(по сравнению с началом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2022 г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. рост на </a:t>
            </a:r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3,7 %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 или 1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036),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из которых: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14 254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(49,3 %) принадлежат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юридическим лицам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                   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673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(50,7 %) –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индивидуальным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предпринимателям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</p:txBody>
      </p:sp>
      <p:sp>
        <p:nvSpPr>
          <p:cNvPr id="2" name="AutoShape 2" descr="⬇ Скачать картинки Интернет магазины, стоковые фото Интернет магазины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742306"/>
            <a:ext cx="4243329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8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000" b="1" dirty="0">
                <a:solidFill>
                  <a:srgbClr val="00763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Количество интернет-магазинов, зарегистрированных </a:t>
            </a:r>
            <a:br>
              <a:rPr lang="ru-RU" altLang="ru-RU" sz="2000" b="1" dirty="0">
                <a:solidFill>
                  <a:srgbClr val="00763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2000" b="1" dirty="0">
                <a:solidFill>
                  <a:srgbClr val="00763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в Торговом Реестре Республики Беларусь</a:t>
            </a:r>
            <a:endParaRPr lang="ru-RU" sz="20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8559686"/>
              </p:ext>
            </p:extLst>
          </p:nvPr>
        </p:nvGraphicFramePr>
        <p:xfrm>
          <a:off x="1172744" y="1412776"/>
          <a:ext cx="6792416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2434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57158" y="228600"/>
            <a:ext cx="8478994" cy="1112168"/>
          </a:xfrm>
        </p:spPr>
        <p:txBody>
          <a:bodyPr>
            <a:noAutofit/>
          </a:bodyPr>
          <a:lstStyle/>
          <a:p>
            <a:pPr eaLnBrk="1" hangingPunct="1">
              <a:lnSpc>
                <a:spcPts val="2600"/>
              </a:lnSpc>
            </a:pPr>
            <a:r>
              <a:rPr lang="ru-RU" sz="2600" b="1" dirty="0">
                <a:solidFill>
                  <a:srgbClr val="0D67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Дополнительный механизм обеспечения</a:t>
            </a:r>
            <a:br>
              <a:rPr lang="ru-RU" sz="2600" b="1" dirty="0">
                <a:solidFill>
                  <a:srgbClr val="0D67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600" b="1" dirty="0">
                <a:solidFill>
                  <a:srgbClr val="0D67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защиты прав </a:t>
            </a:r>
            <a:r>
              <a:rPr lang="ru-RU" sz="2600" b="1" dirty="0" smtClean="0">
                <a:solidFill>
                  <a:srgbClr val="0D67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интернет-потребителей</a:t>
            </a:r>
            <a:r>
              <a:rPr lang="ru-RU" sz="2600" b="1" dirty="0">
                <a:solidFill>
                  <a:srgbClr val="0D67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600" b="1" dirty="0">
                <a:solidFill>
                  <a:srgbClr val="0D67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2600" dirty="0">
              <a:solidFill>
                <a:srgbClr val="0D672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714488"/>
            <a:ext cx="8504238" cy="4572032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0" indent="0" algn="ctr" defTabSz="1116013">
              <a:buNone/>
              <a:defRPr/>
            </a:pPr>
            <a:endParaRPr lang="ru-RU" sz="1800" b="1" dirty="0"/>
          </a:p>
          <a:p>
            <a:pPr marL="609600" indent="-609600" defTabSz="1116013">
              <a:defRPr/>
            </a:pPr>
            <a:endParaRPr lang="ru-RU" sz="1800" b="1" dirty="0"/>
          </a:p>
          <a:p>
            <a:pPr marL="609600" indent="-609600" defTabSz="1116013">
              <a:defRPr/>
            </a:pPr>
            <a:endParaRPr lang="ru-RU" sz="1800" b="1" dirty="0"/>
          </a:p>
          <a:p>
            <a:pPr marL="609600" indent="-609600" defTabSz="1116013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1800" b="1" dirty="0"/>
          </a:p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4207" y="2416328"/>
            <a:ext cx="8064896" cy="3168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pPr algn="ctr"/>
            <a:endParaRPr lang="ru-RU" sz="1000" b="1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Владелец интернет-площадки принимает меры по соблюдению  продавцами требований законодательства в области защиты прав потребителей </a:t>
            </a:r>
          </a:p>
          <a:p>
            <a:endParaRPr lang="ru-RU" sz="1200" b="1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egoe UI Black" panose="020B0A02040204020203" pitchFamily="34" charset="0"/>
              <a:cs typeface="Times New Roman" pitchFamily="18" charset="0"/>
            </a:endParaRPr>
          </a:p>
          <a:p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egoe UI Black" panose="020B0A02040204020203" pitchFamily="34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184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ru-RU" sz="2400" b="1" dirty="0">
                <a:solidFill>
                  <a:srgbClr val="00763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О введении интернет-продавцом платы за возврат товара надлежащего качества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254224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августе 2022 г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интернет-магазином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Wildberries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была введена плата за возврат покупателем товаров надлежащего качества (</a:t>
            </a:r>
            <a:r>
              <a:rPr lang="ru-RU" sz="2800" i="1" dirty="0">
                <a:latin typeface="Segoe UI" panose="020B0502040204020203" pitchFamily="34" charset="0"/>
                <a:cs typeface="Segoe UI" panose="020B0502040204020203" pitchFamily="34" charset="0"/>
              </a:rPr>
              <a:t>например, не подошедших по размеру или цвету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) в размере от 2 до 4 рублей за каждую единицу возвращенного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товара</a:t>
            </a:r>
            <a:endParaRPr lang="ru-R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сентябре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2022 г. </a:t>
            </a:r>
            <a:r>
              <a:rPr lang="ru-RU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МАРТ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интернет-магазину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Wildberries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было </a:t>
            </a:r>
            <a:r>
              <a:rPr lang="ru-RU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вынесено предписание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 с требованием </a:t>
            </a:r>
            <a:r>
              <a:rPr lang="ru-RU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устранить нарушение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законодательства о защите прав потребителей. Предписание МАРТ исполнено – нарушение устранено: </a:t>
            </a:r>
            <a:r>
              <a:rPr lang="ru-RU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платный возврат товара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 был </a:t>
            </a:r>
            <a:r>
              <a:rPr lang="ru-RU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отменен</a:t>
            </a:r>
            <a:endParaRPr lang="ru-R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декабре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2022 г. интернет-магазин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Wildberries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снова ввел плату за возврат товара надлежащего качества, не подошедшего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потребителю</a:t>
            </a:r>
            <a:endParaRPr lang="ru-R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13 декабря 2022 г. МАРТ </a:t>
            </a:r>
            <a:r>
              <a:rPr lang="ru-RU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ПОВТОРНО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 было </a:t>
            </a:r>
            <a:r>
              <a:rPr lang="ru-RU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вынесено </a:t>
            </a:r>
            <a:r>
              <a:rPr lang="ru-RU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предписание,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о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днако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в установленные сроки оно не было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исполнено</a:t>
            </a:r>
            <a:endParaRPr lang="ru-R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В отношении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руководителя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интернет-магазина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Wildberries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 МАРТ было </a:t>
            </a:r>
            <a:r>
              <a:rPr lang="ru-RU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составлено два протокола об административных правонарушениях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 по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части 1 статьи 13.11 КоАП (нарушение законодательства о торговле и защите прав потребителей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); по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статье 24.1 КоАП (неисполнение предписания МАРТ в установленные сроки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ru-R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Суд Фрунзенского района </a:t>
            </a:r>
            <a:r>
              <a:rPr lang="ru-RU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г.Минска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поддержал решения МАРТ и оштрафовал </a:t>
            </a:r>
            <a:r>
              <a:rPr lang="be-BY" sz="2800" dirty="0">
                <a:latin typeface="Segoe UI" panose="020B0502040204020203" pitchFamily="34" charset="0"/>
                <a:cs typeface="Segoe UI" panose="020B0502040204020203" pitchFamily="34" charset="0"/>
              </a:rPr>
              <a:t>должностное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лицо интернет-магазина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Wildberries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на 9 и 10 базовых величин. </a:t>
            </a:r>
            <a:r>
              <a:rPr lang="ru-RU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Решение суда вступило в законную </a:t>
            </a:r>
            <a:r>
              <a:rPr lang="ru-RU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силу</a:t>
            </a:r>
            <a:endParaRPr lang="ru-R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Платный возврат был отменен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; покупателям возвращены незаконно списанные денежные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средства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77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altLang="ru-RU" sz="2800" b="1" dirty="0">
                <a:solidFill>
                  <a:srgbClr val="00763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Государственная политика в сфере защиты прав потребителей</a:t>
            </a:r>
            <a:endParaRPr lang="ru-RU" sz="2800" dirty="0">
              <a:solidFill>
                <a:srgbClr val="007635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556792"/>
            <a:ext cx="7929618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Основные принципы:</a:t>
            </a:r>
          </a:p>
          <a:p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обеспечение </a:t>
            </a:r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свободного выбора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товаров (работ, услуг)</a:t>
            </a:r>
          </a:p>
          <a:p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качество и безопасность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товаров (работ, услуг)</a:t>
            </a:r>
          </a:p>
          <a:p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защита экономических интересов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потребителей</a:t>
            </a:r>
          </a:p>
          <a:p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обеспечение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 потребителя </a:t>
            </a:r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информацией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, необходимой для обоснованного выбора, изложение договоров в четкой, лаконичной и легкой для восприятие форме</a:t>
            </a:r>
          </a:p>
          <a:p>
            <a:pPr algn="just"/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наличие эффективных механизмов урегулирования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 потребительских </a:t>
            </a:r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споров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 и </a:t>
            </a:r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средств правовой защиты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потребителей, позволяющих оперативно, справедливо, и действенно урегулировать споры без излишних финансовых или иных издержек;</a:t>
            </a:r>
          </a:p>
          <a:p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защита уязвимых потребителей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(пожилых, инвалидов и т.д.)</a:t>
            </a:r>
          </a:p>
        </p:txBody>
      </p:sp>
    </p:spTree>
    <p:extLst>
      <p:ext uri="{BB962C8B-B14F-4D97-AF65-F5344CB8AC3E}">
        <p14:creationId xmlns:p14="http://schemas.microsoft.com/office/powerpoint/2010/main" val="3138379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534400" cy="758952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Интернет-покупки в социальных сетях, </a:t>
            </a:r>
            <a:r>
              <a:rPr lang="ru-RU" sz="28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мессенджерах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5422376" cy="45365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5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Риски</a:t>
            </a:r>
            <a:r>
              <a:rPr lang="ru-RU" sz="15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ru-RU" sz="1500" b="1" dirty="0">
                <a:latin typeface="Segoe UI" panose="020B0502040204020203" pitchFamily="34" charset="0"/>
                <a:ea typeface="Segoe UI" pitchFamily="34" charset="0"/>
                <a:cs typeface="Segoe UI" panose="020B0502040204020203" pitchFamily="34" charset="0"/>
              </a:rPr>
              <a:t>сокрытие информации о продавце</a:t>
            </a:r>
            <a:endParaRPr lang="ru-RU" sz="1500" dirty="0">
              <a:latin typeface="Segoe UI" panose="020B0502040204020203" pitchFamily="34" charset="0"/>
              <a:ea typeface="Segoe UI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ru-RU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отсутствие связи с продавцом после оплаты товара</a:t>
            </a:r>
          </a:p>
          <a:p>
            <a:pPr>
              <a:spcBef>
                <a:spcPts val="0"/>
              </a:spcBef>
            </a:pPr>
            <a:r>
              <a:rPr lang="ru-RU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отсутствие возможности предъявить претензию, вернуть товар, </a:t>
            </a:r>
            <a:r>
              <a:rPr lang="ru-RU" sz="15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деньги</a:t>
            </a:r>
            <a:endParaRPr lang="ru-RU" sz="1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ru-RU" sz="15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у</a:t>
            </a:r>
            <a:r>
              <a:rPr lang="ru-RU" sz="15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клонение </a:t>
            </a:r>
            <a:r>
              <a:rPr lang="ru-RU" sz="15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от</a:t>
            </a:r>
            <a:r>
              <a:rPr lang="ru-RU" sz="1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рассмотрения </a:t>
            </a:r>
            <a:r>
              <a:rPr lang="ru-RU" sz="15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законных требований потребителя</a:t>
            </a:r>
            <a:r>
              <a:rPr lang="ru-RU" sz="1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и возврата денег за некачественный </a:t>
            </a:r>
            <a:r>
              <a:rPr lang="ru-RU" sz="15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товар</a:t>
            </a:r>
          </a:p>
          <a:p>
            <a:pPr>
              <a:spcBef>
                <a:spcPts val="0"/>
              </a:spcBef>
            </a:pPr>
            <a:r>
              <a:rPr lang="ru-RU" sz="15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доставка </a:t>
            </a:r>
            <a:r>
              <a:rPr lang="ru-RU" sz="1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товара, </a:t>
            </a:r>
            <a:r>
              <a:rPr lang="ru-RU" sz="15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не соответствующего описанию</a:t>
            </a:r>
            <a:r>
              <a:rPr lang="ru-RU" sz="1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в интернет-магазине</a:t>
            </a:r>
            <a:endParaRPr lang="ru-RU" sz="1500" b="1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ru-RU" sz="15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отказ </a:t>
            </a:r>
            <a:r>
              <a:rPr lang="ru-RU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курьера продемонстрировать качество товара</a:t>
            </a:r>
          </a:p>
          <a:p>
            <a:pPr>
              <a:spcBef>
                <a:spcPts val="0"/>
              </a:spcBef>
            </a:pPr>
            <a:r>
              <a:rPr lang="ru-RU" sz="1500" strike="sngStrike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Манипуляции </a:t>
            </a:r>
            <a:r>
              <a:rPr lang="ru-RU" sz="1500" strike="sngStrike" dirty="0">
                <a:latin typeface="Segoe UI" pitchFamily="34" charset="0"/>
                <a:ea typeface="Segoe UI" pitchFamily="34" charset="0"/>
                <a:cs typeface="Segoe UI" pitchFamily="34" charset="0"/>
              </a:rPr>
              <a:t>с наличием товара по привлекательным ценам, </a:t>
            </a:r>
            <a:r>
              <a:rPr lang="ru-RU" sz="1500" b="1" strike="sngStrike" dirty="0">
                <a:latin typeface="Segoe UI" pitchFamily="34" charset="0"/>
                <a:ea typeface="Segoe UI" pitchFamily="34" charset="0"/>
                <a:cs typeface="Segoe UI" pitchFamily="34" charset="0"/>
              </a:rPr>
              <a:t>изменение стоимости товара </a:t>
            </a:r>
            <a:r>
              <a:rPr lang="ru-RU" sz="1500" strike="sngStrike" dirty="0">
                <a:latin typeface="Segoe UI" pitchFamily="34" charset="0"/>
                <a:ea typeface="Segoe UI" pitchFamily="34" charset="0"/>
                <a:cs typeface="Segoe UI" pitchFamily="34" charset="0"/>
              </a:rPr>
              <a:t>в интернет-магазине после принятия заказа</a:t>
            </a:r>
          </a:p>
          <a:p>
            <a:pPr>
              <a:spcBef>
                <a:spcPts val="0"/>
              </a:spcBef>
            </a:pPr>
            <a:r>
              <a:rPr lang="ru-RU" sz="1500" b="1" strike="sngStrike" dirty="0">
                <a:latin typeface="Segoe UI" pitchFamily="34" charset="0"/>
                <a:ea typeface="Segoe UI" pitchFamily="34" charset="0"/>
                <a:cs typeface="Segoe UI" pitchFamily="34" charset="0"/>
              </a:rPr>
              <a:t>Навязывание товаров </a:t>
            </a:r>
            <a:r>
              <a:rPr lang="ru-RU" sz="1500" strike="sngStrike" dirty="0">
                <a:latin typeface="Segoe UI" pitchFamily="34" charset="0"/>
                <a:ea typeface="Segoe UI" pitchFamily="34" charset="0"/>
                <a:cs typeface="Segoe UI" pitchFamily="34" charset="0"/>
              </a:rPr>
              <a:t>(минимальная сумма заказа, количество</a:t>
            </a:r>
            <a:r>
              <a:rPr lang="ru-RU" sz="1500" strike="sngStrike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  <a:endParaRPr lang="ru-RU" sz="1500" strike="sngStrike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722784"/>
            <a:ext cx="260809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44824"/>
            <a:ext cx="1222593" cy="163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385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F772F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Перспективные </a:t>
            </a:r>
            <a:r>
              <a:rPr lang="ru-RU" sz="3600" b="1" dirty="0" smtClean="0">
                <a:solidFill>
                  <a:srgbClr val="0F772F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задачи </a:t>
            </a:r>
            <a:endParaRPr lang="ru-RU" sz="3600" b="1" dirty="0">
              <a:solidFill>
                <a:srgbClr val="0F772F"/>
              </a:solidFill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301752" y="1957213"/>
            <a:ext cx="6070448" cy="4608512"/>
          </a:xfrm>
        </p:spPr>
        <p:txBody>
          <a:bodyPr>
            <a:normAutofit fontScale="47500" lnSpcReduction="20000"/>
          </a:bodyPr>
          <a:lstStyle/>
          <a:p>
            <a:r>
              <a:rPr lang="ru-RU" sz="3300" b="1" dirty="0" smtClean="0">
                <a:solidFill>
                  <a:srgbClr val="007635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itchFamily="34" charset="0"/>
              </a:rPr>
              <a:t>К</a:t>
            </a:r>
            <a:r>
              <a:rPr lang="ru-RU" sz="3300" b="1" dirty="0" smtClean="0">
                <a:solidFill>
                  <a:srgbClr val="007635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itchFamily="34" charset="0"/>
              </a:rPr>
              <a:t>орректировка </a:t>
            </a:r>
            <a:r>
              <a:rPr lang="ru-RU" sz="3300" b="1" dirty="0">
                <a:solidFill>
                  <a:srgbClr val="007635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itchFamily="34" charset="0"/>
              </a:rPr>
              <a:t>Закона Республики Беларусь </a:t>
            </a:r>
            <a:r>
              <a:rPr lang="ru-RU" sz="3300" b="1" dirty="0" smtClean="0">
                <a:solidFill>
                  <a:srgbClr val="007635"/>
                </a:solidFill>
                <a:latin typeface="Segoe UI" pitchFamily="34" charset="0"/>
                <a:ea typeface="Segoe UI Emoji" panose="020B0502040204020203" pitchFamily="34" charset="0"/>
                <a:cs typeface="Segoe UI" pitchFamily="34" charset="0"/>
              </a:rPr>
              <a:t>«</a:t>
            </a:r>
            <a:r>
              <a:rPr lang="ru-RU" sz="3300" b="1" dirty="0">
                <a:solidFill>
                  <a:srgbClr val="007635"/>
                </a:solidFill>
                <a:latin typeface="Segoe UI" pitchFamily="34" charset="0"/>
                <a:ea typeface="Segoe UI Emoji" panose="020B0502040204020203" pitchFamily="34" charset="0"/>
                <a:cs typeface="Segoe UI" pitchFamily="34" charset="0"/>
              </a:rPr>
              <a:t>О защите прав потребителей</a:t>
            </a:r>
            <a:r>
              <a:rPr lang="ru-RU" sz="3300" dirty="0">
                <a:solidFill>
                  <a:srgbClr val="007635"/>
                </a:solidFill>
                <a:latin typeface="Segoe UI" pitchFamily="34" charset="0"/>
                <a:ea typeface="Segoe UI Emoji" panose="020B0502040204020203" pitchFamily="34" charset="0"/>
                <a:cs typeface="Segoe UI" pitchFamily="34" charset="0"/>
              </a:rPr>
              <a:t>»</a:t>
            </a:r>
            <a:r>
              <a:rPr lang="ru-RU" sz="3300" dirty="0">
                <a:latin typeface="Segoe UI" pitchFamily="34" charset="0"/>
                <a:ea typeface="Segoe UI Emoji" panose="020B0502040204020203" pitchFamily="34" charset="0"/>
                <a:cs typeface="Segoe UI" pitchFamily="34" charset="0"/>
              </a:rPr>
              <a:t> в части законодательного закрепления термина «уязвимые группы населения»</a:t>
            </a:r>
          </a:p>
          <a:p>
            <a:pPr marL="0" indent="0">
              <a:buNone/>
            </a:pPr>
            <a:endParaRPr lang="ru-RU" sz="1700" dirty="0">
              <a:latin typeface="Segoe UI" pitchFamily="34" charset="0"/>
              <a:ea typeface="Segoe UI Emoji" panose="020B0502040204020203" pitchFamily="34" charset="0"/>
              <a:cs typeface="Segoe UI" pitchFamily="34" charset="0"/>
            </a:endParaRPr>
          </a:p>
          <a:p>
            <a:r>
              <a:rPr lang="ru-RU" sz="3300" dirty="0" smtClean="0">
                <a:latin typeface="Segoe UI" pitchFamily="34" charset="0"/>
                <a:ea typeface="Segoe UI Emoji" panose="020B0502040204020203" pitchFamily="34" charset="0"/>
                <a:cs typeface="Segoe UI" pitchFamily="34" charset="0"/>
              </a:rPr>
              <a:t>Изучение возможности </a:t>
            </a:r>
            <a:r>
              <a:rPr lang="ru-RU" sz="3300" b="1" dirty="0" smtClean="0">
                <a:solidFill>
                  <a:srgbClr val="C00000"/>
                </a:solidFill>
                <a:latin typeface="Segoe UI" pitchFamily="34" charset="0"/>
                <a:ea typeface="Segoe UI Emoji" panose="020B0502040204020203" pitchFamily="34" charset="0"/>
                <a:cs typeface="Segoe UI" pitchFamily="34" charset="0"/>
              </a:rPr>
              <a:t>корректировки </a:t>
            </a:r>
            <a:r>
              <a:rPr lang="ru-RU" sz="3300" b="1" dirty="0">
                <a:solidFill>
                  <a:srgbClr val="C00000"/>
                </a:solidFill>
                <a:latin typeface="Segoe UI" pitchFamily="34" charset="0"/>
                <a:ea typeface="Segoe UI Emoji" panose="020B0502040204020203" pitchFamily="34" charset="0"/>
                <a:cs typeface="Segoe UI" pitchFamily="34" charset="0"/>
              </a:rPr>
              <a:t>статьи 13.11 КоАП </a:t>
            </a:r>
            <a:r>
              <a:rPr lang="ru-RU" sz="3300" dirty="0">
                <a:latin typeface="Segoe UI" pitchFamily="34" charset="0"/>
                <a:ea typeface="Segoe UI Emoji" panose="020B0502040204020203" pitchFamily="34" charset="0"/>
                <a:cs typeface="Segoe UI" pitchFamily="34" charset="0"/>
              </a:rPr>
              <a:t>в части </a:t>
            </a:r>
            <a:r>
              <a:rPr lang="ru-RU" sz="3300" dirty="0" smtClean="0">
                <a:latin typeface="Segoe UI" pitchFamily="34" charset="0"/>
                <a:ea typeface="Segoe UI Emoji" panose="020B0502040204020203" pitchFamily="34" charset="0"/>
                <a:cs typeface="Segoe UI" pitchFamily="34" charset="0"/>
              </a:rPr>
              <a:t>установления ответственности </a:t>
            </a:r>
            <a:r>
              <a:rPr lang="ru-RU" sz="3300" b="1" dirty="0">
                <a:solidFill>
                  <a:srgbClr val="C00000"/>
                </a:solidFill>
                <a:latin typeface="Segoe UI" pitchFamily="34" charset="0"/>
                <a:ea typeface="Segoe UI Emoji" panose="020B0502040204020203" pitchFamily="34" charset="0"/>
                <a:cs typeface="Segoe UI" pitchFamily="34" charset="0"/>
              </a:rPr>
              <a:t>з</a:t>
            </a:r>
            <a:r>
              <a:rPr lang="ru-RU" sz="3300" b="1" dirty="0" smtClean="0">
                <a:solidFill>
                  <a:srgbClr val="C00000"/>
                </a:solidFill>
                <a:latin typeface="Segoe UI" pitchFamily="34" charset="0"/>
                <a:ea typeface="Segoe UI Emoji" panose="020B0502040204020203" pitchFamily="34" charset="0"/>
                <a:cs typeface="Segoe UI" pitchFamily="34" charset="0"/>
              </a:rPr>
              <a:t>а </a:t>
            </a:r>
            <a:r>
              <a:rPr lang="ru-RU" sz="3300" b="1" dirty="0">
                <a:solidFill>
                  <a:srgbClr val="C00000"/>
                </a:solidFill>
                <a:latin typeface="Segoe UI" pitchFamily="34" charset="0"/>
                <a:ea typeface="Segoe UI Emoji" panose="020B0502040204020203" pitchFamily="34" charset="0"/>
                <a:cs typeface="Segoe UI" pitchFamily="34" charset="0"/>
              </a:rPr>
              <a:t>нарушения законодательства о защите прав потребителей</a:t>
            </a:r>
          </a:p>
          <a:p>
            <a:pPr marL="0" indent="0">
              <a:buNone/>
            </a:pPr>
            <a:r>
              <a:rPr lang="ru-RU" sz="3300" b="1" dirty="0">
                <a:latin typeface="Segoe UI" pitchFamily="34" charset="0"/>
                <a:ea typeface="Segoe UI Emoji" panose="020B0502040204020203" pitchFamily="34" charset="0"/>
                <a:cs typeface="Segoe UI" pitchFamily="34" charset="0"/>
              </a:rPr>
              <a:t>  </a:t>
            </a:r>
          </a:p>
          <a:p>
            <a:r>
              <a:rPr lang="ru-RU" sz="3300" b="1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Корректировка постановления </a:t>
            </a:r>
            <a:r>
              <a:rPr lang="ru-RU" sz="3300" b="1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Совета Министров Республики Беларусь </a:t>
            </a:r>
            <a:r>
              <a:rPr lang="ru-RU" sz="33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о порядке </a:t>
            </a:r>
            <a:r>
              <a:rPr lang="ru-RU" sz="33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проведения аттестации работника общественного объединения </a:t>
            </a:r>
            <a:r>
              <a:rPr lang="ru-RU" sz="33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потребителей</a:t>
            </a:r>
            <a:endParaRPr lang="ru-RU" sz="3300" dirty="0"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ru-RU" sz="1700" dirty="0"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3300" b="1" dirty="0">
                <a:solidFill>
                  <a:srgbClr val="7030A0"/>
                </a:solidFill>
                <a:latin typeface="Segoe UI" pitchFamily="34" charset="0"/>
                <a:ea typeface="Segoe UI Emoji" panose="020B0502040204020203" pitchFamily="34" charset="0"/>
                <a:cs typeface="Segoe UI" pitchFamily="34" charset="0"/>
              </a:rPr>
              <a:t>К</a:t>
            </a:r>
            <a:r>
              <a:rPr lang="ru-RU" sz="3300" b="1" dirty="0" smtClean="0">
                <a:solidFill>
                  <a:srgbClr val="7030A0"/>
                </a:solidFill>
                <a:latin typeface="Segoe UI" pitchFamily="34" charset="0"/>
                <a:ea typeface="Segoe UI Emoji" panose="020B0502040204020203" pitchFamily="34" charset="0"/>
                <a:cs typeface="Segoe UI" pitchFamily="34" charset="0"/>
              </a:rPr>
              <a:t>орректировка </a:t>
            </a:r>
            <a:r>
              <a:rPr lang="ru-RU" sz="3300" b="1" dirty="0">
                <a:solidFill>
                  <a:srgbClr val="7030A0"/>
                </a:solidFill>
                <a:latin typeface="Segoe UI" pitchFamily="34" charset="0"/>
                <a:ea typeface="Segoe UI Emoji" panose="020B0502040204020203" pitchFamily="34" charset="0"/>
                <a:cs typeface="Segoe UI" pitchFamily="34" charset="0"/>
              </a:rPr>
              <a:t>перечня товаров длительного пользования</a:t>
            </a:r>
            <a:r>
              <a:rPr lang="ru-RU" sz="3300" dirty="0">
                <a:latin typeface="Segoe UI" pitchFamily="34" charset="0"/>
                <a:ea typeface="Segoe UI Emoji" panose="020B0502040204020203" pitchFamily="34" charset="0"/>
                <a:cs typeface="Segoe UI" pitchFamily="34" charset="0"/>
              </a:rPr>
              <a:t>, на период устранения недостатков или замены которых потребителю безвозмездно не предоставляется не аналогичный </a:t>
            </a:r>
            <a:r>
              <a:rPr lang="ru-RU" sz="3300" dirty="0" smtClean="0">
                <a:latin typeface="Segoe UI" pitchFamily="34" charset="0"/>
                <a:ea typeface="Segoe UI Emoji" panose="020B0502040204020203" pitchFamily="34" charset="0"/>
                <a:cs typeface="Segoe UI" pitchFamily="34" charset="0"/>
              </a:rPr>
              <a:t>товар</a:t>
            </a:r>
          </a:p>
          <a:p>
            <a:endParaRPr lang="ru-RU" sz="1700" dirty="0" smtClean="0">
              <a:latin typeface="Segoe UI" pitchFamily="34" charset="0"/>
              <a:ea typeface="Segoe UI Emoji" panose="020B0502040204020203" pitchFamily="34" charset="0"/>
              <a:cs typeface="Segoe UI" pitchFamily="34" charset="0"/>
            </a:endParaRPr>
          </a:p>
          <a:p>
            <a:r>
              <a:rPr lang="ru-RU" sz="3300" b="1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 Emoji" panose="020B0502040204020203" pitchFamily="34" charset="0"/>
                <a:cs typeface="Segoe UI" pitchFamily="34" charset="0"/>
              </a:rPr>
              <a:t>Правовой статус </a:t>
            </a:r>
            <a:r>
              <a:rPr lang="ru-RU" sz="3300" b="1" dirty="0" err="1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 Emoji" panose="020B0502040204020203" pitchFamily="34" charset="0"/>
                <a:cs typeface="Segoe UI" pitchFamily="34" charset="0"/>
              </a:rPr>
              <a:t>маркетплейсов</a:t>
            </a:r>
            <a:r>
              <a:rPr lang="ru-RU" sz="3300" dirty="0" smtClean="0">
                <a:latin typeface="Segoe UI" pitchFamily="34" charset="0"/>
                <a:ea typeface="Segoe UI Emoji" panose="020B0502040204020203" pitchFamily="34" charset="0"/>
                <a:cs typeface="Segoe UI" pitchFamily="34" charset="0"/>
              </a:rPr>
              <a:t> во взаимоотношениях с потребителями</a:t>
            </a:r>
            <a:endParaRPr lang="ru-RU" sz="33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17032"/>
            <a:ext cx="23241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62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F772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www.mart.gov.by</a:t>
            </a:r>
            <a:r>
              <a:rPr lang="en-US" sz="3600" b="1" dirty="0">
                <a:solidFill>
                  <a:srgbClr val="0F772F"/>
                </a:solidFill>
              </a:rPr>
              <a:t> </a:t>
            </a:r>
            <a:endParaRPr lang="ru-RU" sz="3600" b="1" dirty="0">
              <a:solidFill>
                <a:srgbClr val="0F772F"/>
              </a:solidFill>
            </a:endParaRP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072206"/>
            <a:ext cx="253945" cy="20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071538" y="6072206"/>
            <a:ext cx="23008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https://twitter.com/mart_gov_by</a:t>
            </a:r>
            <a:endParaRPr lang="ru-RU" sz="12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6072206"/>
            <a:ext cx="238653" cy="23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643306" y="6072206"/>
            <a:ext cx="28575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https://www.facebook.com/mart.gov.by/</a:t>
            </a:r>
            <a:endParaRPr lang="ru-RU" sz="12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26" y="6072206"/>
            <a:ext cx="252413" cy="25241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715140" y="6072206"/>
            <a:ext cx="18599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https://t.me/mart_gov_by</a:t>
            </a:r>
            <a:endParaRPr lang="ru-RU" sz="12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8062966" cy="415786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1204913" y="3035717"/>
            <a:ext cx="6858000" cy="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6" descr="Картинки по запросу министерство антимонопольного регулирования и торговли геральдика"/>
          <p:cNvPicPr>
            <a:picLocks noChangeAspect="1" noChangeArrowheads="1"/>
          </p:cNvPicPr>
          <p:nvPr/>
        </p:nvPicPr>
        <p:blipFill rotWithShape="1">
          <a:blip r:embed="rId2" cstate="print"/>
          <a:srcRect l="8415" t="3537" r="8101" b="6119"/>
          <a:stretch/>
        </p:blipFill>
        <p:spPr bwMode="auto">
          <a:xfrm>
            <a:off x="4067944" y="1771303"/>
            <a:ext cx="1080120" cy="1080429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61" name="Текст 3"/>
          <p:cNvSpPr txBox="1">
            <a:spLocks/>
          </p:cNvSpPr>
          <p:nvPr/>
        </p:nvSpPr>
        <p:spPr bwMode="auto">
          <a:xfrm>
            <a:off x="989135" y="3194140"/>
            <a:ext cx="7073778" cy="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 algn="ctr"/>
            <a:r>
              <a:rPr lang="ru-RU" altLang="ru-RU" sz="2400" b="1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«МАРТ о правах потребителей»</a:t>
            </a:r>
            <a:endParaRPr lang="en-US" altLang="ru-RU" sz="2400" b="1" dirty="0">
              <a:solidFill>
                <a:srgbClr val="008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57175" indent="-257175" algn="ctr">
              <a:lnSpc>
                <a:spcPts val="1200"/>
              </a:lnSpc>
              <a:spcBef>
                <a:spcPct val="20000"/>
              </a:spcBef>
            </a:pPr>
            <a:endParaRPr lang="ru-RU" altLang="ru-RU" sz="1050" i="1" dirty="0">
              <a:solidFill>
                <a:srgbClr val="008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57175" indent="-257175"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Разъяснения МАРТ о правах потребителей и способах их защиты</a:t>
            </a:r>
          </a:p>
          <a:p>
            <a:pPr marL="257175" indent="-257175" algn="ctr">
              <a:lnSpc>
                <a:spcPts val="1200"/>
              </a:lnSpc>
              <a:spcBef>
                <a:spcPct val="20000"/>
              </a:spcBef>
            </a:pP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57175" indent="-257175" algn="ctr">
              <a:lnSpc>
                <a:spcPts val="1200"/>
              </a:lnSpc>
              <a:spcBef>
                <a:spcPct val="20000"/>
              </a:spcBef>
            </a:pPr>
            <a:endParaRPr lang="ru-RU" sz="1050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57175" indent="-257175" algn="ctr">
              <a:lnSpc>
                <a:spcPts val="1200"/>
              </a:lnSpc>
              <a:spcBef>
                <a:spcPct val="20000"/>
              </a:spcBef>
            </a:pPr>
            <a:r>
              <a:rPr lang="en-US" sz="2400" b="1" i="1" dirty="0">
                <a:latin typeface="Segoe UI" panose="020B0502040204020203" pitchFamily="34" charset="0"/>
                <a:cs typeface="Segoe UI" panose="020B0502040204020203" pitchFamily="34" charset="0"/>
              </a:rPr>
              <a:t>https://t.me/consumer_rights_by_MART</a:t>
            </a:r>
            <a:endParaRPr lang="ru-RU" sz="24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57175" indent="-257175" algn="ctr">
              <a:lnSpc>
                <a:spcPts val="1200"/>
              </a:lnSpc>
              <a:spcBef>
                <a:spcPct val="20000"/>
              </a:spcBef>
            </a:pPr>
            <a:endParaRPr lang="ru-RU" altLang="ru-RU" sz="1050" i="1" dirty="0">
              <a:latin typeface="Times New Roman" pitchFamily="18" charset="0"/>
              <a:cs typeface="Times New Roman" pitchFamily="18" charset="0"/>
            </a:endParaRPr>
          </a:p>
          <a:p>
            <a:pPr marL="257175" indent="-257175" algn="ctr">
              <a:lnSpc>
                <a:spcPts val="1200"/>
              </a:lnSpc>
              <a:spcBef>
                <a:spcPct val="20000"/>
              </a:spcBef>
            </a:pPr>
            <a:r>
              <a:rPr lang="ru-RU" altLang="ru-RU" sz="105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57175" indent="-257175" algn="ctr">
              <a:lnSpc>
                <a:spcPts val="1200"/>
              </a:lnSpc>
              <a:spcBef>
                <a:spcPct val="20000"/>
              </a:spcBef>
            </a:pPr>
            <a:endParaRPr lang="ru-RU" altLang="ru-RU" sz="105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6447"/>
            <a:ext cx="685250" cy="6852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04913" y="327899"/>
            <a:ext cx="67514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/>
            <a:r>
              <a:rPr lang="ru-RU" altLang="ru-RU" sz="4400" b="1" dirty="0" err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Телеграм</a:t>
            </a:r>
            <a:r>
              <a:rPr lang="ru-RU" altLang="ru-RU" sz="4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-канал</a:t>
            </a:r>
          </a:p>
        </p:txBody>
      </p:sp>
    </p:spTree>
    <p:extLst>
      <p:ext uri="{BB962C8B-B14F-4D97-AF65-F5344CB8AC3E}">
        <p14:creationId xmlns:p14="http://schemas.microsoft.com/office/powerpoint/2010/main" val="880362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«Горячая» линия МАРТ</a:t>
            </a:r>
            <a:br>
              <a:rPr lang="ru-RU" sz="2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b="1" dirty="0">
                <a:solidFill>
                  <a:srgbClr val="0F77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 Дню потребителя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717031"/>
            <a:ext cx="4248472" cy="244827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8643" y="1556792"/>
            <a:ext cx="4126233" cy="194421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 </a:t>
            </a:r>
            <a:r>
              <a:rPr lang="ru-RU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lang="ru-RU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</a:t>
            </a:r>
            <a:r>
              <a:rPr lang="ru-RU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марта 2023г.</a:t>
            </a:r>
          </a:p>
          <a:p>
            <a:pPr algn="ctr"/>
            <a:r>
              <a:rPr lang="ru-RU" b="1" dirty="0">
                <a:solidFill>
                  <a:srgbClr val="0F77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14.00 до 1</a:t>
            </a:r>
            <a:r>
              <a:rPr lang="en-US" b="1" dirty="0">
                <a:solidFill>
                  <a:srgbClr val="0F77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r>
              <a:rPr lang="ru-RU" b="1" dirty="0">
                <a:solidFill>
                  <a:srgbClr val="0F77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.00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тел. </a:t>
            </a:r>
            <a:r>
              <a:rPr lang="ru-RU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 (017)</a:t>
            </a:r>
            <a:r>
              <a:rPr lang="ru-RU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241 42 </a:t>
            </a:r>
            <a:r>
              <a:rPr lang="ru-RU" sz="20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</a:t>
            </a:r>
            <a:endParaRPr lang="ru-RU" sz="20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специалисты отдела по защите прав </a:t>
            </a:r>
            <a:r>
              <a:rPr lang="ru-RU" sz="2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потребителей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1628800"/>
            <a:ext cx="4089656" cy="194421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</a:t>
            </a:r>
            <a:r>
              <a:rPr lang="ru-RU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марта 2023г.</a:t>
            </a:r>
          </a:p>
          <a:p>
            <a:pPr algn="ctr"/>
            <a:r>
              <a:rPr lang="ru-RU" b="1" dirty="0">
                <a:solidFill>
                  <a:srgbClr val="0F77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10.00 до 13.00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тел. </a:t>
            </a:r>
            <a:r>
              <a:rPr lang="ru-RU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 (017)</a:t>
            </a:r>
            <a:r>
              <a:rPr lang="ru-RU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255 98 80 </a:t>
            </a:r>
            <a:r>
              <a:rPr lang="ru-RU" sz="2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(1</a:t>
            </a:r>
            <a:r>
              <a:rPr lang="ru-RU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начальник управления защиты прав потребителей и контроля за </a:t>
            </a:r>
            <a:r>
              <a:rPr lang="ru-RU" sz="2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рекламой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432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Поздравляем с Днём потребителя!</a:t>
            </a:r>
          </a:p>
        </p:txBody>
      </p:sp>
      <p:pic>
        <p:nvPicPr>
          <p:cNvPr id="2050" name="Picture 2" descr="D:\Обмен\Казакевич\МАРТ Флаг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740" y="1787779"/>
            <a:ext cx="7684008" cy="405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332656"/>
            <a:ext cx="8153400" cy="537123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  <a:r>
              <a:rPr lang="ru-RU" alt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ПРАВОВОЕ РЕГУЛИРОВАНИЕ ОТНОШЕНИЙ В ОБЛАСТИ ЗАЩИТЫ ПРАВ ПОТРЕБИТЕЛЕЙ</a:t>
            </a:r>
            <a:r>
              <a:rPr lang="ru-RU" altLang="ru-RU" sz="2000" b="1" dirty="0">
                <a:solidFill>
                  <a:srgbClr val="0F772F"/>
                </a:solidFill>
              </a:rPr>
              <a:t/>
            </a:r>
            <a:br>
              <a:rPr lang="ru-RU" altLang="ru-RU" sz="2000" b="1" dirty="0">
                <a:solidFill>
                  <a:srgbClr val="0F772F"/>
                </a:solidFill>
              </a:rPr>
            </a:br>
            <a:endParaRPr lang="ru-RU" altLang="ru-RU" sz="2000" b="1" dirty="0">
              <a:solidFill>
                <a:srgbClr val="0F772F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75656" y="1484784"/>
            <a:ext cx="6072230" cy="4000528"/>
            <a:chOff x="1824" y="633"/>
            <a:chExt cx="2834" cy="2849"/>
          </a:xfrm>
        </p:grpSpPr>
        <p:sp>
          <p:nvSpPr>
            <p:cNvPr id="5135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9933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7D"/>
            </a:solidFill>
            <a:ln w="28575">
              <a:solidFill>
                <a:srgbClr val="9933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A5FB75"/>
            </a:solidFill>
            <a:ln w="28575">
              <a:solidFill>
                <a:srgbClr val="9933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BDBDFF"/>
            </a:solidFill>
            <a:ln w="28575">
              <a:solidFill>
                <a:srgbClr val="9933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79512" y="4797152"/>
            <a:ext cx="3170268" cy="128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F77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ИНЫЕ  НПА, </a:t>
            </a:r>
          </a:p>
          <a:p>
            <a:pPr>
              <a:defRPr/>
            </a:pPr>
            <a:r>
              <a:rPr lang="ru-RU" sz="1400" b="1" dirty="0">
                <a:solidFill>
                  <a:srgbClr val="0F77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международные договоры</a:t>
            </a:r>
          </a:p>
          <a:p>
            <a:pPr>
              <a:spcBef>
                <a:spcPct val="50000"/>
              </a:spcBef>
              <a:defRPr/>
            </a:pPr>
            <a:r>
              <a:rPr lang="ru-RU" sz="1100" b="1" dirty="0">
                <a:solidFill>
                  <a:srgbClr val="0F77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ПРАВИЛА: ПРОДАЖИ ОТДЕЛЬНЫХ     ВИДОВ ТОВАРОВ, ПРОДАЖИ ТОВАРОВ ПО ОБРАЗЦАМ, ТЕХНИЧЕСКИЕ РЕГЛАМЕНТЫ ТАМОЖЕННОГО СОЮЗА И ДР.</a:t>
            </a:r>
          </a:p>
        </p:txBody>
      </p:sp>
      <p:sp>
        <p:nvSpPr>
          <p:cNvPr id="5126" name="Oval 9"/>
          <p:cNvSpPr>
            <a:spLocks noChangeArrowheads="1"/>
          </p:cNvSpPr>
          <p:nvPr/>
        </p:nvSpPr>
        <p:spPr bwMode="auto">
          <a:xfrm>
            <a:off x="3143240" y="2214554"/>
            <a:ext cx="2714644" cy="2643206"/>
          </a:xfrm>
          <a:prstGeom prst="ellipse">
            <a:avLst/>
          </a:prstGeom>
          <a:solidFill>
            <a:srgbClr val="00FFFF">
              <a:alpha val="69019"/>
            </a:srgbClr>
          </a:solidFill>
          <a:ln w="63500">
            <a:solidFill>
              <a:srgbClr val="00809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2916238" y="3143248"/>
            <a:ext cx="30972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42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</a:t>
            </a:r>
          </a:p>
          <a:p>
            <a:pPr algn="ctr"/>
            <a:r>
              <a:rPr lang="ru-RU" altLang="ru-RU" b="1" dirty="0">
                <a:solidFill>
                  <a:srgbClr val="0042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ЗАЩИТЕ ПРАВ ПОТРЕБИТЕЛЕЙ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2555875" y="2928934"/>
            <a:ext cx="38877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004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ЗАКОНОДАТЕЛЬСТВО</a:t>
            </a:r>
            <a:endParaRPr lang="ru-RU" sz="1600" b="1" dirty="0">
              <a:solidFill>
                <a:srgbClr val="FB793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79512" y="1340768"/>
            <a:ext cx="35242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ЗАКОН О ЗАЩИТЕ ПРАВ ПОТРЕБИТЕЛЕЙ </a:t>
            </a:r>
          </a:p>
        </p:txBody>
      </p:sp>
      <p:sp>
        <p:nvSpPr>
          <p:cNvPr id="5130" name="Text Box 13"/>
          <p:cNvSpPr txBox="1">
            <a:spLocks noChangeArrowheads="1"/>
          </p:cNvSpPr>
          <p:nvPr/>
        </p:nvSpPr>
        <p:spPr bwMode="auto">
          <a:xfrm>
            <a:off x="7092950" y="1557338"/>
            <a:ext cx="143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4787900" y="4857760"/>
            <a:ext cx="414181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sz="1400" b="1" dirty="0">
                <a:solidFill>
                  <a:srgbClr val="0F77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ДРУГИЕ</a:t>
            </a:r>
          </a:p>
          <a:p>
            <a:pPr algn="r">
              <a:spcBef>
                <a:spcPts val="0"/>
              </a:spcBef>
              <a:defRPr/>
            </a:pPr>
            <a:r>
              <a:rPr lang="ru-RU" sz="1400" b="1" dirty="0">
                <a:solidFill>
                  <a:srgbClr val="0F77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законодательные акты </a:t>
            </a:r>
          </a:p>
          <a:p>
            <a:pPr algn="r">
              <a:spcBef>
                <a:spcPts val="600"/>
              </a:spcBef>
              <a:defRPr/>
            </a:pPr>
            <a:r>
              <a:rPr lang="ru-RU" sz="1100" b="1" dirty="0">
                <a:solidFill>
                  <a:srgbClr val="0F77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ЗАКОНЫ РЕСПУБЛИКИ БЕЛАРУСЬ </a:t>
            </a:r>
          </a:p>
          <a:p>
            <a:pPr algn="r">
              <a:spcBef>
                <a:spcPts val="0"/>
              </a:spcBef>
              <a:defRPr/>
            </a:pPr>
            <a:r>
              <a:rPr lang="ru-RU" sz="1100" b="1" dirty="0">
                <a:solidFill>
                  <a:srgbClr val="0F77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«О ГОСУДАРСТВЕННОМ РЕГУЛИРОВАНИИ </a:t>
            </a:r>
          </a:p>
          <a:p>
            <a:pPr algn="r">
              <a:spcBef>
                <a:spcPts val="0"/>
              </a:spcBef>
              <a:defRPr/>
            </a:pPr>
            <a:r>
              <a:rPr lang="ru-RU" sz="1100" b="1" dirty="0">
                <a:solidFill>
                  <a:srgbClr val="0F77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ТОРГОВЛИ И ОБЩЕСТВЕННОГО ПИТАНИЯ В РЕСПУБЛИКЕ БЕЛАРУСЬ»,  «О ТУРИЗМЕ», КОДЕКСЫ:  БАНКОВСКИЙ И ДР. 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6876256" y="1340768"/>
            <a:ext cx="207170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КОНСТИТУЦИЯ </a:t>
            </a:r>
          </a:p>
          <a:p>
            <a:pPr algn="r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ГРАЖДАНСКИЙ КОДЕКС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79512" y="1916832"/>
            <a:ext cx="352428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ЗАКОН О ЗАЩИТЕ ПРАВ ПОТРЕБИТЕЛЕЙ</a:t>
            </a:r>
          </a:p>
          <a:p>
            <a:pPr>
              <a:defRPr/>
            </a:pPr>
            <a:r>
              <a:rPr lang="ru-RU" sz="1400" b="1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ЖИЛИЩНО-КОММУНАЛЬНЫХ УСЛУГ</a:t>
            </a:r>
          </a:p>
          <a:p>
            <a:pPr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8380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57606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Куда обращаться </a:t>
            </a:r>
            <a:r>
              <a:rPr lang="ru-RU" sz="24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 защитой прав </a:t>
            </a:r>
            <a:r>
              <a:rPr lang="ru-RU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потребителя?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1597" y="1805114"/>
            <a:ext cx="8242788" cy="21698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rgbClr val="4F8F5E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lstStyle/>
          <a:p>
            <a:pPr algn="ctr"/>
            <a:r>
              <a:rPr lang="ru-RU" sz="2100" b="1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Государственная защита:</a:t>
            </a:r>
          </a:p>
          <a:p>
            <a:pPr algn="ctr"/>
            <a:r>
              <a:rPr lang="ru-RU" sz="165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местный исполнительный и распорядительный орган </a:t>
            </a:r>
            <a:r>
              <a:rPr lang="ru-RU" sz="16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месту нарушения прав потребителя (администрация района города, гор(рай)исполком)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потребитель не удовлетворен результатом рассмотрения исполкомом его обращения, он может обжаловать его в облисполкоме (Минском горисполкоме)</a:t>
            </a:r>
          </a:p>
          <a:p>
            <a:pPr algn="ctr"/>
            <a:r>
              <a:rPr lang="ru-RU" sz="165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облисполком, Минский горисполком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потребитель не удовлетворен и результатом рассмотрения облисполкомом (Минским горисполкомом) его обращения, он может обжаловать его в МАРТ</a:t>
            </a:r>
          </a:p>
          <a:p>
            <a:pPr algn="ctr"/>
            <a:r>
              <a:rPr lang="ru-RU" sz="165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МАРТ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4293096"/>
            <a:ext cx="7776864" cy="6694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lstStyle/>
          <a:p>
            <a:pPr algn="ctr"/>
            <a:r>
              <a:rPr lang="ru-RU" sz="21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Общественная защита:</a:t>
            </a:r>
          </a:p>
          <a:p>
            <a:pPr algn="ctr"/>
            <a:r>
              <a:rPr lang="ru-RU" sz="16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общественные объединения потребителей</a:t>
            </a:r>
            <a:endParaRPr lang="ru-RU" altLang="ru-RU" sz="1650" b="1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5250717"/>
            <a:ext cx="7094896" cy="8771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1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Судебная защита:</a:t>
            </a:r>
          </a:p>
          <a:p>
            <a:pPr algn="ctr"/>
            <a:r>
              <a:rPr lang="ru-RU" sz="1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суд по месту нарушения прав потребителя, если в досудебном порядке не удалось восстановить нарушенные </a:t>
            </a:r>
            <a:r>
              <a:rPr lang="ru-RU" sz="15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права</a:t>
            </a:r>
            <a:endParaRPr lang="ru-RU" sz="15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308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534400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F77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Полномочия </a:t>
            </a:r>
            <a:r>
              <a:rPr lang="ru-RU" sz="2000" b="1" dirty="0">
                <a:solidFill>
                  <a:srgbClr val="0F77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местных исполнительных и распорядительных органов в области защиты прав </a:t>
            </a:r>
            <a:r>
              <a:rPr lang="ru-RU" sz="2000" b="1" dirty="0" smtClean="0">
                <a:solidFill>
                  <a:srgbClr val="0F77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потребителей</a:t>
            </a:r>
            <a:endParaRPr lang="ru-RU" sz="2000" dirty="0">
              <a:solidFill>
                <a:srgbClr val="0F772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8503920" cy="417646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900" b="1" dirty="0" smtClean="0">
                <a:solidFill>
                  <a:srgbClr val="0076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рассматривать </a:t>
            </a:r>
            <a:r>
              <a:rPr lang="ru-RU" sz="1900" b="1" dirty="0">
                <a:solidFill>
                  <a:srgbClr val="0076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обращения потребителей </a:t>
            </a:r>
            <a:r>
              <a:rPr lang="ru-RU" sz="1900" dirty="0">
                <a:latin typeface="Segoe UI" panose="020B0502040204020203" pitchFamily="34" charset="0"/>
                <a:cs typeface="Segoe UI" panose="020B0502040204020203" pitchFamily="34" charset="0"/>
              </a:rPr>
              <a:t>в соответствии с Законом Республики Беларусь «Об обращениях граждан и юридических лиц» </a:t>
            </a:r>
            <a:endParaRPr lang="ru-RU" sz="19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900" b="1" dirty="0" smtClean="0">
                <a:solidFill>
                  <a:srgbClr val="0076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консультировать потребителей </a:t>
            </a:r>
            <a:r>
              <a:rPr lang="ru-RU" sz="1900" dirty="0">
                <a:latin typeface="Segoe UI" panose="020B0502040204020203" pitchFamily="34" charset="0"/>
                <a:cs typeface="Segoe UI" panose="020B0502040204020203" pitchFamily="34" charset="0"/>
              </a:rPr>
              <a:t>по вопросам защиты </a:t>
            </a:r>
            <a:r>
              <a:rPr lang="ru-RU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их прав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0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9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направлять </a:t>
            </a:r>
            <a:r>
              <a:rPr lang="ru-RU" sz="19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предписания</a:t>
            </a:r>
            <a:r>
              <a:rPr lang="ru-RU" sz="19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900" dirty="0">
                <a:latin typeface="Segoe UI" panose="020B0502040204020203" pitchFamily="34" charset="0"/>
                <a:cs typeface="Segoe UI" panose="020B0502040204020203" pitchFamily="34" charset="0"/>
              </a:rPr>
              <a:t>изготовителям (продавцам, поставщикам, представителям, исполнителям, ремонтным организациям) </a:t>
            </a:r>
            <a:r>
              <a:rPr lang="ru-RU" sz="19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прекращении нарушений прав </a:t>
            </a:r>
            <a:r>
              <a:rPr lang="ru-RU" sz="19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потребителей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000" b="1" dirty="0" smtClean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обращаться в суд с иском о защите прав </a:t>
            </a:r>
            <a:r>
              <a:rPr lang="ru-RU" sz="1800" b="1" dirty="0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потребителя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000" b="1" dirty="0" smtClean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осуществлять </a:t>
            </a:r>
            <a:r>
              <a:rPr lang="ru-RU" sz="1800" b="1" dirty="0">
                <a:solidFill>
                  <a:srgbClr val="0076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иные функции </a:t>
            </a: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по защите прав потребителей, предусмотренные законодательством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1900" b="1" dirty="0" smtClean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19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r">
              <a:buNone/>
            </a:pPr>
            <a:endParaRPr lang="ru-RU" sz="1900" b="1" dirty="0" smtClean="0"/>
          </a:p>
          <a:p>
            <a:pPr marL="0" indent="0" algn="just">
              <a:buNone/>
            </a:pPr>
            <a:endParaRPr lang="ru-RU" sz="1900" b="1" dirty="0" smtClean="0"/>
          </a:p>
          <a:p>
            <a:pPr marL="0" indent="0" algn="just">
              <a:buNone/>
            </a:pP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92023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929618" cy="714380"/>
          </a:xfrm>
        </p:spPr>
        <p:txBody>
          <a:bodyPr>
            <a:noAutofit/>
          </a:bodyPr>
          <a:lstStyle/>
          <a:p>
            <a:r>
              <a:rPr lang="ru-RU" altLang="ru-RU" sz="2800" b="1" dirty="0">
                <a:solidFill>
                  <a:srgbClr val="0F77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СУДЕБНАЯ ЗАЩИТА ПРАВ ПОТРЕБИТЕЛЕЙ</a:t>
            </a:r>
            <a:endParaRPr lang="ru-RU" sz="2800" b="1" dirty="0">
              <a:solidFill>
                <a:srgbClr val="0F772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3571876"/>
            <a:ext cx="8305800" cy="25717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65125" indent="-282575" algn="ctr"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  <a:buSzPct val="90000"/>
              <a:defRPr/>
            </a:pPr>
            <a:r>
              <a:rPr lang="ru-RU" altLang="ru-RU" sz="2200" b="1" dirty="0">
                <a:solidFill>
                  <a:srgbClr val="0F77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удовлетворении </a:t>
            </a:r>
            <a:r>
              <a:rPr lang="ru-RU" altLang="ru-RU" sz="2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такого</a:t>
            </a:r>
            <a:r>
              <a:rPr lang="ru-RU" altLang="ru-RU" sz="22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200" b="1" dirty="0">
                <a:solidFill>
                  <a:srgbClr val="0F77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иска</a:t>
            </a:r>
            <a:r>
              <a:rPr lang="ru-RU" alt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, если с исковым заявлением выступают исполком или общественное объединение, </a:t>
            </a:r>
            <a:r>
              <a:rPr lang="ru-RU" altLang="ru-RU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суд взыскивает </a:t>
            </a:r>
            <a:r>
              <a:rPr lang="ru-RU" altLang="ru-RU" sz="2200" b="1" dirty="0">
                <a:solidFill>
                  <a:srgbClr val="0F77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 несоблюдение добровольного порядка удовлетворения требований потребителя </a:t>
            </a:r>
            <a:r>
              <a:rPr lang="ru-RU" alt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с изготовителя (продавца, поставщика, представителя, исполнителя, ремонтной организации) в местный бюджет </a:t>
            </a:r>
            <a:r>
              <a:rPr lang="ru-RU" altLang="ru-RU" sz="22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штраф в размере 100% суммы</a:t>
            </a:r>
            <a:r>
              <a:rPr lang="ru-RU" altLang="ru-RU" sz="22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altLang="ru-RU" sz="22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присужденной судом в пользу потребителя</a:t>
            </a:r>
            <a:endParaRPr lang="ru-RU" altLang="ru-RU" sz="22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1714488"/>
            <a:ext cx="8305800" cy="15716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65125" indent="-282575" algn="ctr"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  <a:buSzPct val="90000"/>
              <a:defRPr/>
            </a:pPr>
            <a:r>
              <a:rPr lang="ru-RU" alt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Потребители</a:t>
            </a:r>
            <a:r>
              <a:rPr lang="ru-RU" alt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освобождены от уплаты государственной пошлины</a:t>
            </a:r>
            <a:r>
              <a:rPr lang="ru-RU" alt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при подаче иска в суд</a:t>
            </a:r>
            <a:r>
              <a:rPr lang="ru-RU" alt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 по вопросам защиты прав потребителей</a:t>
            </a:r>
            <a:endParaRPr lang="ru-RU" altLang="ru-RU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825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5597769"/>
            <a:ext cx="8640960" cy="6561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60434" y="1436346"/>
            <a:ext cx="1725016" cy="4156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50"/>
              </a:lnSpc>
            </a:pPr>
            <a:r>
              <a:rPr lang="ru-RU" sz="975" dirty="0">
                <a:latin typeface="Segoe UI" panose="020B0502040204020203" pitchFamily="34" charset="0"/>
                <a:cs typeface="Segoe UI" panose="020B0502040204020203" pitchFamily="34" charset="0"/>
              </a:rPr>
              <a:t>жилищно-коммунальных услуг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54460" y="2614931"/>
            <a:ext cx="1721194" cy="324036"/>
          </a:xfrm>
          <a:prstGeom prst="roundRect">
            <a:avLst/>
          </a:prstGeom>
          <a:solidFill>
            <a:srgbClr val="FFFFCC"/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50"/>
              </a:lnSpc>
            </a:pPr>
            <a:r>
              <a:rPr lang="ru-RU" sz="975" dirty="0">
                <a:latin typeface="Segoe UI" panose="020B0502040204020203" pitchFamily="34" charset="0"/>
                <a:cs typeface="Segoe UI" panose="020B0502040204020203" pitchFamily="34" charset="0"/>
              </a:rPr>
              <a:t>услуг электросвязи</a:t>
            </a:r>
            <a:br>
              <a:rPr lang="ru-RU" sz="975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975" dirty="0">
                <a:latin typeface="Segoe UI" panose="020B0502040204020203" pitchFamily="34" charset="0"/>
                <a:cs typeface="Segoe UI" panose="020B0502040204020203" pitchFamily="34" charset="0"/>
              </a:rPr>
              <a:t>и почтовой связи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64824" y="2055381"/>
            <a:ext cx="1725016" cy="3240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50"/>
              </a:lnSpc>
            </a:pPr>
            <a:r>
              <a:rPr lang="ru-RU" sz="975" dirty="0">
                <a:latin typeface="Segoe UI" panose="020B0502040204020203" pitchFamily="34" charset="0"/>
                <a:cs typeface="Segoe UI" panose="020B0502040204020203" pitchFamily="34" charset="0"/>
              </a:rPr>
              <a:t>услуг в области жилищного строительства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58183" y="5054237"/>
            <a:ext cx="1726804" cy="324036"/>
          </a:xfrm>
          <a:prstGeom prst="roundRect">
            <a:avLst/>
          </a:prstGeom>
          <a:solidFill>
            <a:srgbClr val="CCCCFF"/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50"/>
              </a:lnSpc>
            </a:pPr>
            <a:r>
              <a:rPr lang="ru-RU" sz="975" dirty="0">
                <a:latin typeface="Segoe UI" panose="020B0502040204020203" pitchFamily="34" charset="0"/>
                <a:cs typeface="Segoe UI" panose="020B0502040204020203" pitchFamily="34" charset="0"/>
              </a:rPr>
              <a:t>страховых услуг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761775" y="4883702"/>
            <a:ext cx="1807109" cy="4918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50"/>
              </a:lnSpc>
            </a:pPr>
            <a:r>
              <a:rPr lang="ru-RU" sz="975" dirty="0">
                <a:latin typeface="Segoe UI" panose="020B0502040204020203" pitchFamily="34" charset="0"/>
                <a:cs typeface="Segoe UI" panose="020B0502040204020203" pitchFamily="34" charset="0"/>
              </a:rPr>
              <a:t>ветеринарных услуг,</a:t>
            </a:r>
            <a:br>
              <a:rPr lang="ru-RU" sz="975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975" dirty="0">
                <a:latin typeface="Segoe UI" panose="020B0502040204020203" pitchFamily="34" charset="0"/>
                <a:cs typeface="Segoe UI" panose="020B0502040204020203" pitchFamily="34" charset="0"/>
              </a:rPr>
              <a:t>на качество семян растений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04637" y="1432368"/>
            <a:ext cx="1893479" cy="4637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50"/>
              </a:lnSpc>
            </a:pP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Министерство здравоохранения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750387" y="2117614"/>
            <a:ext cx="1807109" cy="324036"/>
          </a:xfrm>
          <a:prstGeom prst="roundRect">
            <a:avLst/>
          </a:prstGeom>
          <a:solidFill>
            <a:srgbClr val="CCCCFF"/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50"/>
              </a:lnSpc>
            </a:pPr>
            <a:r>
              <a:rPr lang="ru-RU" sz="975" dirty="0">
                <a:latin typeface="Segoe UI" panose="020B0502040204020203" pitchFamily="34" charset="0"/>
                <a:cs typeface="Segoe UI" panose="020B0502040204020203" pitchFamily="34" charset="0"/>
              </a:rPr>
              <a:t>культурно-зрелищных мероприятий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53225" y="3177135"/>
            <a:ext cx="1722429" cy="4594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50"/>
              </a:lnSpc>
            </a:pPr>
            <a:r>
              <a:rPr lang="ru-RU" sz="975" dirty="0">
                <a:latin typeface="Segoe UI" panose="020B0502040204020203" pitchFamily="34" charset="0"/>
                <a:cs typeface="Segoe UI" panose="020B0502040204020203" pitchFamily="34" charset="0"/>
              </a:rPr>
              <a:t>услуг перевозки пассажиров (включая такси) и грузов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336260" y="4487026"/>
            <a:ext cx="2038706" cy="324036"/>
          </a:xfrm>
          <a:prstGeom prst="round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50"/>
              </a:lnSpc>
            </a:pP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Национальный банк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744428" y="2750689"/>
            <a:ext cx="1804726" cy="355331"/>
          </a:xfrm>
          <a:prstGeom prst="roundRect">
            <a:avLst/>
          </a:prstGeom>
          <a:solidFill>
            <a:srgbClr val="E6FE90"/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50"/>
              </a:lnSpc>
            </a:pPr>
            <a:r>
              <a:rPr lang="ru-RU" sz="975" dirty="0">
                <a:latin typeface="Segoe UI" panose="020B0502040204020203" pitchFamily="34" charset="0"/>
                <a:cs typeface="Segoe UI" panose="020B0502040204020203" pitchFamily="34" charset="0"/>
              </a:rPr>
              <a:t>платных образовательных услуг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65072" y="4481101"/>
            <a:ext cx="1724768" cy="324036"/>
          </a:xfrm>
          <a:prstGeom prst="round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50"/>
              </a:lnSpc>
            </a:pPr>
            <a:r>
              <a:rPr lang="ru-RU" sz="975" dirty="0">
                <a:latin typeface="Segoe UI" panose="020B0502040204020203" pitchFamily="34" charset="0"/>
                <a:cs typeface="Segoe UI" panose="020B0502040204020203" pitchFamily="34" charset="0"/>
              </a:rPr>
              <a:t>финансовых услуг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52537" y="3899280"/>
            <a:ext cx="1716679" cy="324036"/>
          </a:xfrm>
          <a:prstGeom prst="roundRect">
            <a:avLst/>
          </a:prstGeom>
          <a:solidFill>
            <a:srgbClr val="FFCCFF"/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50"/>
              </a:lnSpc>
            </a:pPr>
            <a:r>
              <a:rPr lang="ru-RU" sz="975" dirty="0">
                <a:latin typeface="Segoe UI" panose="020B0502040204020203" pitchFamily="34" charset="0"/>
                <a:cs typeface="Segoe UI" panose="020B0502040204020203" pitchFamily="34" charset="0"/>
              </a:rPr>
              <a:t>туристических услуг 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337916" y="5054654"/>
            <a:ext cx="2038706" cy="332073"/>
          </a:xfrm>
          <a:prstGeom prst="roundRect">
            <a:avLst/>
          </a:prstGeom>
          <a:solidFill>
            <a:srgbClr val="CCCCFF"/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50"/>
              </a:lnSpc>
            </a:pP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Министерство финансов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345290" y="3899281"/>
            <a:ext cx="2024890" cy="332495"/>
          </a:xfrm>
          <a:prstGeom prst="roundRect">
            <a:avLst/>
          </a:prstGeom>
          <a:solidFill>
            <a:srgbClr val="FFCCFF"/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50"/>
              </a:lnSpc>
            </a:pP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Министерство спорта</a:t>
            </a:r>
            <a:b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и туризма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345290" y="3185122"/>
            <a:ext cx="2026621" cy="4576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50"/>
              </a:lnSpc>
            </a:pP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Министерство транспорта</a:t>
            </a:r>
            <a:b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и коммуникаций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332518" y="2063950"/>
            <a:ext cx="2045722" cy="3356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50"/>
              </a:lnSpc>
            </a:pP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Министерство архитектуры</a:t>
            </a:r>
            <a:b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и строительства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354965" y="2601658"/>
            <a:ext cx="2036042" cy="340145"/>
          </a:xfrm>
          <a:prstGeom prst="roundRect">
            <a:avLst/>
          </a:prstGeom>
          <a:solidFill>
            <a:srgbClr val="FFFFCC"/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50"/>
              </a:lnSpc>
            </a:pP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Министерство связи</a:t>
            </a:r>
            <a:b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и информатизации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332518" y="1438534"/>
            <a:ext cx="2042449" cy="4451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50"/>
              </a:lnSpc>
            </a:pP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Министерство</a:t>
            </a:r>
            <a:r>
              <a:rPr lang="ru-RU" sz="105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жилищно-коммунального хозяйства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738865" y="3394440"/>
            <a:ext cx="1804725" cy="546537"/>
          </a:xfrm>
          <a:prstGeom prst="roundRect">
            <a:avLst/>
          </a:prstGeom>
          <a:solidFill>
            <a:srgbClr val="FFFFCC"/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50"/>
              </a:lnSpc>
            </a:pPr>
            <a:r>
              <a:rPr lang="ru-RU" sz="975" dirty="0">
                <a:latin typeface="Segoe UI" panose="020B0502040204020203" pitchFamily="34" charset="0"/>
                <a:cs typeface="Segoe UI" panose="020B0502040204020203" pitchFamily="34" charset="0"/>
              </a:rPr>
              <a:t>на качество</a:t>
            </a:r>
            <a:br>
              <a:rPr lang="ru-RU" sz="975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975" dirty="0">
                <a:latin typeface="Segoe UI" panose="020B0502040204020203" pitchFamily="34" charset="0"/>
                <a:cs typeface="Segoe UI" panose="020B0502040204020203" pitchFamily="34" charset="0"/>
              </a:rPr>
              <a:t>и безопасность товаров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738866" y="4229963"/>
            <a:ext cx="1802342" cy="3738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50"/>
              </a:lnSpc>
            </a:pPr>
            <a:r>
              <a:rPr lang="ru-RU" sz="975" dirty="0">
                <a:latin typeface="Segoe UI" panose="020B0502040204020203" pitchFamily="34" charset="0"/>
                <a:cs typeface="Segoe UI" panose="020B0502040204020203" pitchFamily="34" charset="0"/>
              </a:rPr>
              <a:t>риэлтерских услуг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814461" y="3393141"/>
            <a:ext cx="1897452" cy="559703"/>
          </a:xfrm>
          <a:prstGeom prst="roundRect">
            <a:avLst/>
          </a:prstGeom>
          <a:solidFill>
            <a:srgbClr val="FFFFCC"/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50"/>
              </a:lnSpc>
            </a:pP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Государственный комитет</a:t>
            </a:r>
            <a:b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по стандартизации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800664" y="4238613"/>
            <a:ext cx="1897452" cy="38818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50"/>
              </a:lnSpc>
            </a:pP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Министерство юстиции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853661" y="4883702"/>
            <a:ext cx="1874349" cy="4918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50"/>
              </a:lnSpc>
            </a:pP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Министерство сельского хозяйства</a:t>
            </a:r>
            <a:b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и продовольствия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6830559" y="2092958"/>
            <a:ext cx="1867558" cy="345405"/>
          </a:xfrm>
          <a:prstGeom prst="roundRect">
            <a:avLst/>
          </a:prstGeom>
          <a:solidFill>
            <a:srgbClr val="CCCCFF"/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50"/>
              </a:lnSpc>
            </a:pP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Министерство культуры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837564" y="2754069"/>
            <a:ext cx="1874349" cy="367223"/>
          </a:xfrm>
          <a:prstGeom prst="roundRect">
            <a:avLst/>
          </a:prstGeom>
          <a:solidFill>
            <a:srgbClr val="E6FE90"/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50"/>
              </a:lnSpc>
            </a:pP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Министерство образования</a:t>
            </a: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8653" y="5555249"/>
            <a:ext cx="5112567" cy="884759"/>
          </a:xfrm>
          <a:prstGeom prst="rect">
            <a:avLst/>
          </a:prstGeom>
        </p:spPr>
      </p:pic>
      <p:cxnSp>
        <p:nvCxnSpPr>
          <p:cNvPr id="85" name="Прямая со стрелкой 84"/>
          <p:cNvCxnSpPr/>
          <p:nvPr/>
        </p:nvCxnSpPr>
        <p:spPr>
          <a:xfrm>
            <a:off x="2070988" y="1672539"/>
            <a:ext cx="249386" cy="426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360434" y="362198"/>
            <a:ext cx="8367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6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Защита прав потребителей госорганами:</a:t>
            </a:r>
            <a:endParaRPr lang="ru-RU" sz="3200" b="1" dirty="0">
              <a:solidFill>
                <a:srgbClr val="0076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 flipV="1">
            <a:off x="153808" y="1327969"/>
            <a:ext cx="8810680" cy="132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4555242" y="1327969"/>
            <a:ext cx="19390" cy="42837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2095904" y="4622535"/>
            <a:ext cx="249386" cy="426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2076474" y="3454355"/>
            <a:ext cx="249386" cy="426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endCxn id="52" idx="1"/>
          </p:cNvCxnSpPr>
          <p:nvPr/>
        </p:nvCxnSpPr>
        <p:spPr>
          <a:xfrm>
            <a:off x="2093899" y="2227521"/>
            <a:ext cx="238619" cy="426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2096796" y="2775184"/>
            <a:ext cx="249386" cy="426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2089840" y="5208336"/>
            <a:ext cx="249386" cy="426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Скругленный прямоугольник 69"/>
          <p:cNvSpPr/>
          <p:nvPr/>
        </p:nvSpPr>
        <p:spPr>
          <a:xfrm>
            <a:off x="4743237" y="1431220"/>
            <a:ext cx="1807109" cy="4836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50"/>
              </a:lnSpc>
            </a:pPr>
            <a:r>
              <a:rPr lang="ru-RU" sz="975" dirty="0">
                <a:latin typeface="Segoe UI" panose="020B0502040204020203" pitchFamily="34" charset="0"/>
                <a:cs typeface="Segoe UI" panose="020B0502040204020203" pitchFamily="34" charset="0"/>
              </a:rPr>
              <a:t>платных медицинских услуг</a:t>
            </a:r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6552729" y="1648523"/>
            <a:ext cx="249386" cy="426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6586194" y="2270811"/>
            <a:ext cx="249386" cy="426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6565075" y="2930622"/>
            <a:ext cx="249386" cy="426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6557496" y="3664543"/>
            <a:ext cx="249386" cy="426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6557496" y="4398314"/>
            <a:ext cx="249386" cy="426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>
            <a:off x="6578896" y="5125367"/>
            <a:ext cx="249386" cy="426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2089840" y="4067816"/>
            <a:ext cx="249386" cy="426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38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ru-RU" sz="2400" b="1" dirty="0">
                <a:solidFill>
                  <a:srgbClr val="00763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Рассмотрение обращений </a:t>
            </a:r>
            <a:r>
              <a:rPr lang="ru-RU" sz="2400" b="1" dirty="0" smtClean="0">
                <a:solidFill>
                  <a:srgbClr val="00763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государственными органами</a:t>
            </a:r>
            <a:r>
              <a:rPr lang="ru-RU" sz="2400" b="1" dirty="0">
                <a:solidFill>
                  <a:srgbClr val="00763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400" b="1" dirty="0">
                <a:solidFill>
                  <a:srgbClr val="00763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b="1" dirty="0">
                <a:solidFill>
                  <a:srgbClr val="00763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в 202</a:t>
            </a:r>
            <a:r>
              <a:rPr lang="en-US" sz="2400" b="1" dirty="0">
                <a:solidFill>
                  <a:srgbClr val="00763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2400" b="1" dirty="0">
                <a:solidFill>
                  <a:srgbClr val="00763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году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301752" y="1928802"/>
            <a:ext cx="8503920" cy="4170246"/>
          </a:xfrm>
        </p:spPr>
        <p:txBody>
          <a:bodyPr>
            <a:normAutofit fontScale="62500" lnSpcReduction="20000"/>
          </a:bodyPr>
          <a:lstStyle/>
          <a:p>
            <a:r>
              <a:rPr lang="ru-RU" sz="3800" b="1" dirty="0">
                <a:solidFill>
                  <a:srgbClr val="0F77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МАРТ  и  </a:t>
            </a:r>
            <a:r>
              <a:rPr lang="ru-RU" sz="3800" b="1" dirty="0" smtClean="0">
                <a:solidFill>
                  <a:srgbClr val="0F77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гор(рай)исполкомы:</a:t>
            </a:r>
            <a:endParaRPr lang="ru-RU" sz="3800" b="1" dirty="0">
              <a:solidFill>
                <a:srgbClr val="0F772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900" dirty="0">
                <a:latin typeface="Segoe UI" panose="020B0502040204020203" pitchFamily="34" charset="0"/>
                <a:cs typeface="Segoe UI" panose="020B0502040204020203" pitchFamily="34" charset="0"/>
              </a:rPr>
              <a:t>Рассмотрено </a:t>
            </a:r>
            <a:r>
              <a:rPr lang="ru-RU" sz="29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9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</a:t>
            </a:r>
            <a:r>
              <a:rPr lang="ru-RU" sz="29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9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878</a:t>
            </a:r>
            <a:r>
              <a:rPr lang="ru-RU" sz="29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ru-RU" sz="29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обращений потребителей </a:t>
            </a:r>
            <a:r>
              <a:rPr lang="ru-RU" sz="2900" dirty="0">
                <a:latin typeface="Segoe UI" panose="020B0502040204020203" pitchFamily="34" charset="0"/>
                <a:cs typeface="Segoe UI" panose="020B0502040204020203" pitchFamily="34" charset="0"/>
              </a:rPr>
              <a:t>(в 202</a:t>
            </a:r>
            <a:r>
              <a:rPr lang="en-US" sz="29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ru-RU" sz="2900" dirty="0">
                <a:latin typeface="Segoe UI" panose="020B0502040204020203" pitchFamily="34" charset="0"/>
                <a:cs typeface="Segoe UI" panose="020B0502040204020203" pitchFamily="34" charset="0"/>
              </a:rPr>
              <a:t> г. – </a:t>
            </a:r>
            <a:r>
              <a:rPr lang="en-US" sz="2900" dirty="0"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  <a:r>
              <a:rPr lang="ru-RU" sz="29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900" dirty="0">
                <a:latin typeface="Segoe UI" panose="020B0502040204020203" pitchFamily="34" charset="0"/>
                <a:cs typeface="Segoe UI" panose="020B0502040204020203" pitchFamily="34" charset="0"/>
              </a:rPr>
              <a:t>35</a:t>
            </a:r>
            <a:r>
              <a:rPr lang="ru-RU" sz="2900" dirty="0">
                <a:latin typeface="Segoe UI" panose="020B0502040204020203" pitchFamily="34" charset="0"/>
                <a:cs typeface="Segoe UI" panose="020B0502040204020203" pitchFamily="34" charset="0"/>
              </a:rPr>
              <a:t>0; </a:t>
            </a:r>
            <a:br>
              <a:rPr lang="ru-RU" sz="29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уменьшение </a:t>
            </a:r>
            <a:r>
              <a:rPr lang="ru-RU" sz="2900" dirty="0">
                <a:latin typeface="Segoe UI" panose="020B0502040204020203" pitchFamily="34" charset="0"/>
                <a:cs typeface="Segoe UI" panose="020B0502040204020203" pitchFamily="34" charset="0"/>
              </a:rPr>
              <a:t>на 5%)</a:t>
            </a:r>
          </a:p>
          <a:p>
            <a:r>
              <a:rPr lang="ru-RU" sz="2300" dirty="0">
                <a:latin typeface="Segoe UI" panose="020B0502040204020203" pitchFamily="34" charset="0"/>
                <a:cs typeface="Segoe UI" panose="020B0502040204020203" pitchFamily="34" charset="0"/>
              </a:rPr>
              <a:t>Наибольшее количество обращений рассмотрено </a:t>
            </a:r>
            <a:r>
              <a:rPr lang="ru-RU" sz="2300" b="1" dirty="0">
                <a:latin typeface="Segoe UI" panose="020B0502040204020203" pitchFamily="34" charset="0"/>
                <a:cs typeface="Segoe UI" panose="020B0502040204020203" pitchFamily="34" charset="0"/>
              </a:rPr>
              <a:t>Минским горисполкомом</a:t>
            </a:r>
            <a:r>
              <a:rPr lang="ru-RU" sz="2300" dirty="0">
                <a:latin typeface="Segoe UI" panose="020B0502040204020203" pitchFamily="34" charset="0"/>
                <a:cs typeface="Segoe UI" panose="020B0502040204020203" pitchFamily="34" charset="0"/>
              </a:rPr>
              <a:t> и </a:t>
            </a:r>
            <a:r>
              <a:rPr lang="ru-RU" sz="2300" b="1" dirty="0">
                <a:latin typeface="Segoe UI" panose="020B0502040204020203" pitchFamily="34" charset="0"/>
                <a:cs typeface="Segoe UI" panose="020B0502040204020203" pitchFamily="34" charset="0"/>
              </a:rPr>
              <a:t>администрациями районов г. Минска</a:t>
            </a:r>
            <a:r>
              <a:rPr lang="ru-RU" sz="2300" dirty="0">
                <a:latin typeface="Segoe UI" panose="020B0502040204020203" pitchFamily="34" charset="0"/>
                <a:cs typeface="Segoe UI" panose="020B0502040204020203" pitchFamily="34" charset="0"/>
              </a:rPr>
              <a:t> - </a:t>
            </a:r>
            <a:r>
              <a:rPr lang="ru-RU" sz="2300" b="1" dirty="0">
                <a:latin typeface="Segoe UI" panose="020B0502040204020203" pitchFamily="34" charset="0"/>
                <a:cs typeface="Segoe UI" panose="020B0502040204020203" pitchFamily="34" charset="0"/>
              </a:rPr>
              <a:t>35%</a:t>
            </a:r>
            <a:r>
              <a:rPr lang="ru-RU" sz="2300" dirty="0">
                <a:latin typeface="Segoe UI" panose="020B0502040204020203" pitchFamily="34" charset="0"/>
                <a:cs typeface="Segoe UI" panose="020B0502040204020203" pitchFamily="34" charset="0"/>
              </a:rPr>
              <a:t> от общего количества,  </a:t>
            </a:r>
            <a:r>
              <a:rPr lang="ru-RU" sz="2300" b="1" dirty="0">
                <a:latin typeface="Segoe UI" panose="020B0502040204020203" pitchFamily="34" charset="0"/>
                <a:cs typeface="Segoe UI" panose="020B0502040204020203" pitchFamily="34" charset="0"/>
              </a:rPr>
              <a:t>МАРТ – 16%</a:t>
            </a:r>
            <a:r>
              <a:rPr lang="ru-RU" sz="2300" dirty="0">
                <a:latin typeface="Segoe UI" panose="020B0502040204020203" pitchFamily="34" charset="0"/>
                <a:cs typeface="Segoe UI" panose="020B0502040204020203" pitchFamily="34" charset="0"/>
              </a:rPr>
              <a:t>, исполкомами Могилевской области – 13%, Брестской – 11%, Минской – 11%.</a:t>
            </a:r>
          </a:p>
          <a:p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результатам рассмотрения:</a:t>
            </a: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отребителям </a:t>
            </a:r>
            <a:r>
              <a:rPr lang="ru-RU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возмещен материальный ущерб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27 117</a:t>
            </a:r>
            <a:r>
              <a:rPr lang="ru-RU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рублей 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вынесено </a:t>
            </a:r>
            <a:r>
              <a:rPr lang="ru-RU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326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предписаний 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об устранении нарушений (в 2021 г.- 173)</a:t>
            </a:r>
            <a:endParaRPr lang="ru-RU" sz="24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составлено </a:t>
            </a:r>
            <a:r>
              <a:rPr lang="ru-RU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272 протокола 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(в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2021 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г. - 297)</a:t>
            </a:r>
          </a:p>
          <a:p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исполкомами подано </a:t>
            </a:r>
            <a:r>
              <a:rPr lang="ru-RU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124 иска в суд  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(в 2021 г. – 124)</a:t>
            </a:r>
          </a:p>
          <a:p>
            <a:endParaRPr lang="ru-RU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600" b="1" dirty="0">
                <a:solidFill>
                  <a:srgbClr val="0F77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 </a:t>
            </a:r>
            <a:r>
              <a:rPr lang="ru-RU" sz="2600" b="1" dirty="0" smtClean="0">
                <a:solidFill>
                  <a:srgbClr val="0F77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госорганов, </a:t>
            </a:r>
            <a:r>
              <a:rPr lang="ru-RU" sz="2600" b="1" dirty="0" err="1">
                <a:solidFill>
                  <a:srgbClr val="0F77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Белнефтехим</a:t>
            </a:r>
            <a:r>
              <a:rPr lang="ru-RU" sz="2600" b="1" dirty="0">
                <a:solidFill>
                  <a:srgbClr val="0F77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Беллегпром, </a:t>
            </a:r>
            <a:br>
              <a:rPr lang="ru-RU" sz="2600" b="1" dirty="0">
                <a:solidFill>
                  <a:srgbClr val="0F77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600" b="1" dirty="0">
                <a:solidFill>
                  <a:srgbClr val="0F77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Белгоспищепром, Беллесбумпром </a:t>
            </a:r>
            <a:r>
              <a:rPr lang="ru-RU" sz="2600" dirty="0">
                <a:latin typeface="Segoe UI" panose="020B0502040204020203" pitchFamily="34" charset="0"/>
                <a:cs typeface="Segoe UI" panose="020B0502040204020203" pitchFamily="34" charset="0"/>
              </a:rPr>
              <a:t>рассмотрено </a:t>
            </a:r>
            <a:br>
              <a:rPr lang="ru-RU" sz="2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6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37 881 обращение</a:t>
            </a:r>
            <a:endParaRPr lang="ru-RU" sz="2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013925"/>
            <a:ext cx="23241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83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1438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63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МАРТ</a:t>
            </a:r>
            <a:r>
              <a:rPr lang="ru-RU" sz="2400" b="1" dirty="0">
                <a:solidFill>
                  <a:srgbClr val="00763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в сфере защиты прав потребителей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571612"/>
            <a:ext cx="8305800" cy="7143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65125" indent="-282575" algn="ctr" eaLnBrk="1" hangingPunct="1"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  <a:buSzPct val="90000"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Нормативное регулирование и разъяснение законодательства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928934"/>
            <a:ext cx="8305800" cy="6429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65125" indent="-282575" algn="ctr" eaLnBrk="1" hangingPunct="1"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  <a:buSzPct val="90000"/>
              <a:defRPr/>
            </a:pPr>
            <a:r>
              <a:rPr lang="ru-RU" altLang="ru-R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Рассмотрение обращений, потребительских споров </a:t>
            </a:r>
            <a:r>
              <a:rPr lang="ru-RU" altLang="ru-RU" sz="2000" b="1" dirty="0">
                <a:solidFill>
                  <a:srgbClr val="0076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досудебном порядке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3714752"/>
            <a:ext cx="8305800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65125" indent="-282575" algn="ctr" eaLnBrk="1" hangingPunct="1"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  <a:buSzPct val="90000"/>
              <a:defRPr/>
            </a:pPr>
            <a:r>
              <a:rPr lang="ru-RU" altLang="ru-R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Контроль за соблюдением прав потребителей</a:t>
            </a:r>
            <a:endParaRPr lang="ru-RU" altLang="ru-RU" sz="20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5286388"/>
            <a:ext cx="8305800" cy="5000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65125" indent="-282575" algn="ctr" eaLnBrk="1" hangingPunct="1"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  <a:buSzPct val="90000"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Информационная работа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2357430"/>
            <a:ext cx="8305800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65125" indent="-282575" algn="ctr" eaLnBrk="1" hangingPunct="1"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  <a:buSzPct val="90000"/>
              <a:defRPr/>
            </a:pPr>
            <a:r>
              <a:rPr lang="ru-RU" altLang="ru-RU" sz="2100" b="1" dirty="0">
                <a:solidFill>
                  <a:srgbClr val="0F77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Координация деятельности государственных органов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5857892"/>
            <a:ext cx="8305800" cy="428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65125" indent="-282575" algn="ctr" eaLnBrk="1" hangingPunct="1"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  <a:buSzPct val="90000"/>
              <a:defRPr/>
            </a:pPr>
            <a:r>
              <a:rPr lang="ru-RU" altLang="ru-R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Международное сотрудничество</a:t>
            </a:r>
            <a:endParaRPr lang="ru-RU" altLang="ru-RU" sz="20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4286256"/>
            <a:ext cx="8305800" cy="9286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65125" indent="-282575" algn="ctr" eaLnBrk="1" hangingPunct="1"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  <a:buSzPct val="90000"/>
              <a:defRPr/>
            </a:pPr>
            <a:r>
              <a:rPr lang="ru-RU" altLang="ru-R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Меры реагирования: </a:t>
            </a:r>
            <a:r>
              <a:rPr lang="ru-RU" alt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предупреждение, предписание, составление протоколов об АП, судебные иски в защиту неопределенного круга лиц </a:t>
            </a:r>
            <a:endParaRPr lang="ru-RU" altLang="ru-RU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0467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2654</TotalTime>
  <Words>1168</Words>
  <Application>Microsoft Office PowerPoint</Application>
  <PresentationFormat>Экран (4:3)</PresentationFormat>
  <Paragraphs>275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Arial</vt:lpstr>
      <vt:lpstr>Calibri</vt:lpstr>
      <vt:lpstr>Corbel</vt:lpstr>
      <vt:lpstr>Georgia</vt:lpstr>
      <vt:lpstr>Segoe UI</vt:lpstr>
      <vt:lpstr>Segoe UI Black</vt:lpstr>
      <vt:lpstr>Segoe UI Emoji</vt:lpstr>
      <vt:lpstr>Times New Roman</vt:lpstr>
      <vt:lpstr>Wingdings</vt:lpstr>
      <vt:lpstr>Wingdings 2</vt:lpstr>
      <vt:lpstr>Официальная</vt:lpstr>
      <vt:lpstr>Министерство антимонопольного  регулирования и торговли Республики Беларусь</vt:lpstr>
      <vt:lpstr>Государственная политика в сфере защиты прав потребителей</vt:lpstr>
      <vt:lpstr>Презентация PowerPoint</vt:lpstr>
      <vt:lpstr>Куда обращаться за защитой прав потребителя?</vt:lpstr>
      <vt:lpstr>Полномочия местных исполнительных и распорядительных органов в области защиты прав потребителей</vt:lpstr>
      <vt:lpstr>СУДЕБНАЯ ЗАЩИТА ПРАВ ПОТРЕБИТЕЛЕЙ</vt:lpstr>
      <vt:lpstr>Презентация PowerPoint</vt:lpstr>
      <vt:lpstr>Рассмотрение обращений государственными органами в 2022 году</vt:lpstr>
      <vt:lpstr>МАРТ в сфере защиты прав потребителей</vt:lpstr>
      <vt:lpstr>Структура обращений граждан по защите прав потребителей  в 2021-2022 гг.</vt:lpstr>
      <vt:lpstr>МАРТ в сфере защиты прав потребителей</vt:lpstr>
      <vt:lpstr>Ограничение доступа к интернет-сайтам</vt:lpstr>
      <vt:lpstr>Фишинговые интернет-ресурсы</vt:lpstr>
      <vt:lpstr>Актуальные проблемы</vt:lpstr>
      <vt:lpstr>Нарушение прав потребителей при консультировании по кредитам</vt:lpstr>
      <vt:lpstr>   Количество интернет-магазинов, зарегистрированных  в Торговом Реестре Республики Беларусь</vt:lpstr>
      <vt:lpstr>Количество интернет-магазинов, зарегистрированных  в Торговом Реестре Республики Беларусь</vt:lpstr>
      <vt:lpstr>Дополнительный механизм обеспечения защиты прав интернет-потребителей </vt:lpstr>
      <vt:lpstr>О введении интернет-продавцом платы за возврат товара надлежащего качества </vt:lpstr>
      <vt:lpstr>Интернет-покупки в социальных сетях, мессенджерах</vt:lpstr>
      <vt:lpstr>Перспективные задачи </vt:lpstr>
      <vt:lpstr>www.mart.gov.by </vt:lpstr>
      <vt:lpstr>Презентация PowerPoint</vt:lpstr>
      <vt:lpstr>«Горячая» линия МАРТ ко Дню потребителя</vt:lpstr>
      <vt:lpstr>Поздравляем с Днём потребителя!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 БЕЛАРУСЬ</dc:title>
  <dc:creator>Гаврильчик Инна Анатольевна</dc:creator>
  <cp:lastModifiedBy>Гаврильчик Инна Анатольевна</cp:lastModifiedBy>
  <cp:revision>393</cp:revision>
  <cp:lastPrinted>2023-03-13T07:50:26Z</cp:lastPrinted>
  <dcterms:created xsi:type="dcterms:W3CDTF">2015-10-13T08:59:49Z</dcterms:created>
  <dcterms:modified xsi:type="dcterms:W3CDTF">2023-03-13T07:53:58Z</dcterms:modified>
</cp:coreProperties>
</file>