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5"/>
  </p:notesMasterIdLst>
  <p:sldIdLst>
    <p:sldId id="282" r:id="rId2"/>
    <p:sldId id="268" r:id="rId3"/>
    <p:sldId id="266" r:id="rId4"/>
    <p:sldId id="332" r:id="rId5"/>
    <p:sldId id="331" r:id="rId6"/>
    <p:sldId id="267" r:id="rId7"/>
    <p:sldId id="330" r:id="rId8"/>
    <p:sldId id="256" r:id="rId9"/>
    <p:sldId id="257" r:id="rId10"/>
    <p:sldId id="263" r:id="rId11"/>
    <p:sldId id="258" r:id="rId12"/>
    <p:sldId id="259" r:id="rId13"/>
    <p:sldId id="260" r:id="rId14"/>
    <p:sldId id="270" r:id="rId15"/>
    <p:sldId id="271" r:id="rId16"/>
    <p:sldId id="272" r:id="rId17"/>
    <p:sldId id="273" r:id="rId18"/>
    <p:sldId id="290" r:id="rId19"/>
    <p:sldId id="291" r:id="rId20"/>
    <p:sldId id="292" r:id="rId21"/>
    <p:sldId id="294" r:id="rId22"/>
    <p:sldId id="293" r:id="rId23"/>
    <p:sldId id="295" r:id="rId24"/>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D1E"/>
    <a:srgbClr val="2704BC"/>
    <a:srgbClr val="CC0000"/>
    <a:srgbClr val="DE6487"/>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89673" autoAdjust="0"/>
  </p:normalViewPr>
  <p:slideViewPr>
    <p:cSldViewPr>
      <p:cViewPr>
        <p:scale>
          <a:sx n="70" d="100"/>
          <a:sy n="70" d="100"/>
        </p:scale>
        <p:origin x="-1626"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832DC521-14B3-47A4-BAD8-FEF7A58AEB9B}" type="datetimeFigureOut">
              <a:rPr lang="ru-RU"/>
              <a:pPr>
                <a:defRPr/>
              </a:pPr>
              <a:t>20.02.2017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E8D8459D-FA4A-4652-9274-FB62C4912F17}" type="slidenum">
              <a:rPr lang="ru-RU"/>
              <a:pPr>
                <a:defRPr/>
              </a:pPr>
              <a:t>‹#›</a:t>
            </a:fld>
            <a:endParaRPr lang="ru-RU"/>
          </a:p>
        </p:txBody>
      </p:sp>
    </p:spTree>
    <p:extLst>
      <p:ext uri="{BB962C8B-B14F-4D97-AF65-F5344CB8AC3E}">
        <p14:creationId xmlns:p14="http://schemas.microsoft.com/office/powerpoint/2010/main" val="3403402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26636"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266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9E23DB7-8A2A-492A-9D12-3F62FA40B0E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D2AB745-C371-470C-9044-51CBD32C7D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C87DFAF7-8685-48E6-9D92-0ADBD3572E0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12EF38B-9552-4CF3-9E67-F7087B06C25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A0D9E14-8397-4597-A45D-623393BC183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535101A7-1F91-479A-BD6A-1798ED77C1F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654823D3-76FA-4F7A-949E-D36633FA43A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7D177945-6F69-42FD-9893-958596516B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C0ADB8B5-D2A6-4ABA-8AEE-AFA5E4D2171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390F8EAA-9855-4AA9-A5BE-E66BD4528AF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B40FA3D2-FE3C-4CC5-A510-21DD6E232CB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p>
        </p:txBody>
      </p:sp>
      <p:sp>
        <p:nvSpPr>
          <p:cNvPr id="256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p>
        </p:txBody>
      </p:sp>
      <p:sp>
        <p:nvSpPr>
          <p:cNvPr id="256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p>
        </p:txBody>
      </p:sp>
      <p:sp>
        <p:nvSpPr>
          <p:cNvPr id="256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p>
        </p:txBody>
      </p:sp>
      <p:sp>
        <p:nvSpPr>
          <p:cNvPr id="256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p>
        </p:txBody>
      </p:sp>
      <p:sp>
        <p:nvSpPr>
          <p:cNvPr id="256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p>
        </p:txBody>
      </p:sp>
      <p:sp>
        <p:nvSpPr>
          <p:cNvPr id="256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p>
        </p:txBody>
      </p:sp>
      <p:sp>
        <p:nvSpPr>
          <p:cNvPr id="512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61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ru-RU"/>
          </a:p>
        </p:txBody>
      </p:sp>
      <p:sp>
        <p:nvSpPr>
          <p:cNvPr id="2561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ru-RU"/>
          </a:p>
        </p:txBody>
      </p:sp>
      <p:sp>
        <p:nvSpPr>
          <p:cNvPr id="2561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9D6658-FB3A-4662-81C1-5D2C2DD27D1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99"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457200" y="1828800"/>
            <a:ext cx="8077200" cy="4035144"/>
          </a:xfrm>
          <a:prstGeom prst="rect">
            <a:avLst/>
          </a:prstGeom>
          <a:noFill/>
          <a:ln w="22225">
            <a:noFill/>
            <a:miter lim="800000"/>
            <a:headEnd/>
            <a:tailEnd/>
          </a:ln>
        </p:spPr>
        <p:txBody>
          <a:bodyPr wrap="square">
            <a:spAutoFit/>
          </a:bodyPr>
          <a:lstStyle/>
          <a:p>
            <a:pPr algn="ctr">
              <a:lnSpc>
                <a:spcPct val="150000"/>
              </a:lnSpc>
              <a:spcAft>
                <a:spcPts val="600"/>
              </a:spcAft>
            </a:pPr>
            <a:r>
              <a:rPr lang="ru-RU" sz="3500" b="1" i="1" dirty="0" smtClean="0">
                <a:solidFill>
                  <a:srgbClr val="CC0000"/>
                </a:solidFill>
                <a:latin typeface="Times New Roman" pitchFamily="18" charset="0"/>
                <a:cs typeface="Times New Roman" pitchFamily="18" charset="0"/>
              </a:rPr>
              <a:t>ТИПИЧНЫЕ НАРУШЕНИЯ ЗАКОНОДАТЕЛЬСТВА О ЗАЩИТЕ ПРАВ ПОТРЕБИТЕЛЕЙ И РЕКЛАМЕ ПРИ ОСУЩЕСТВЛЕНИИ ИНТЕРНЕТ-ТОРГОВЛИ</a:t>
            </a:r>
            <a:endParaRPr lang="ru-RU" sz="3500" b="1" i="1" dirty="0">
              <a:solidFill>
                <a:srgbClr val="CC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just" eaLnBrk="1" hangingPunct="1"/>
            <a:r>
              <a:rPr lang="ru-RU" sz="2400" dirty="0" smtClean="0">
                <a:solidFill>
                  <a:srgbClr val="CC0000"/>
                </a:solidFill>
              </a:rPr>
              <a:t/>
            </a:r>
            <a:br>
              <a:rPr lang="ru-RU" sz="2400" dirty="0" smtClean="0">
                <a:solidFill>
                  <a:srgbClr val="CC0000"/>
                </a:solidFill>
              </a:rPr>
            </a:br>
            <a:r>
              <a:rPr lang="ru-RU" sz="2400" b="1" dirty="0"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 по цене </a:t>
            </a:r>
            <a:r>
              <a:rPr lang="ru-RU" sz="2300" b="1" dirty="0" smtClean="0">
                <a:solidFill>
                  <a:srgbClr val="CC0000"/>
                </a:solidFill>
                <a:latin typeface="Times New Roman" pitchFamily="18" charset="0"/>
                <a:cs typeface="Times New Roman" pitchFamily="18" charset="0"/>
              </a:rPr>
              <a:t/>
            </a:r>
            <a:br>
              <a:rPr lang="ru-RU" sz="2300" b="1" dirty="0" smtClean="0">
                <a:solidFill>
                  <a:srgbClr val="CC000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(абзац 9 пункта 1 статьи 26 Закона «О рекламе»)</a:t>
            </a:r>
          </a:p>
        </p:txBody>
      </p:sp>
      <p:pic>
        <p:nvPicPr>
          <p:cNvPr id="45058" name="Picture 2"/>
          <p:cNvPicPr>
            <a:picLocks noChangeAspect="1" noChangeArrowheads="1"/>
          </p:cNvPicPr>
          <p:nvPr/>
        </p:nvPicPr>
        <p:blipFill>
          <a:blip r:embed="rId2" cstate="print"/>
          <a:srcRect/>
          <a:stretch>
            <a:fillRect/>
          </a:stretch>
        </p:blipFill>
        <p:spPr bwMode="auto">
          <a:xfrm>
            <a:off x="914400" y="1752600"/>
            <a:ext cx="7620000" cy="4903887"/>
          </a:xfrm>
          <a:prstGeom prst="rect">
            <a:avLst/>
          </a:prstGeom>
          <a:noFill/>
          <a:ln w="9525">
            <a:noFill/>
            <a:miter lim="800000"/>
            <a:headEnd/>
            <a:tailEnd/>
          </a:ln>
          <a:effectLst/>
        </p:spPr>
      </p:pic>
      <p:sp>
        <p:nvSpPr>
          <p:cNvPr id="6" name="Овал 5"/>
          <p:cNvSpPr/>
          <p:nvPr/>
        </p:nvSpPr>
        <p:spPr>
          <a:xfrm>
            <a:off x="4191000" y="4419600"/>
            <a:ext cx="4343400" cy="121920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3200400" y="3048000"/>
            <a:ext cx="1066800" cy="685800"/>
          </a:xfrm>
          <a:prstGeom prst="round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457200"/>
            <a:ext cx="7793037" cy="1462087"/>
          </a:xfrm>
        </p:spPr>
        <p:txBody>
          <a:bodyPr/>
          <a:lstStyle/>
          <a:p>
            <a:pPr algn="just" eaLnBrk="1" hangingPunct="1"/>
            <a:r>
              <a:rPr lang="ru-RU" sz="2400" dirty="0" smtClean="0">
                <a:solidFill>
                  <a:srgbClr val="CC0000"/>
                </a:solidFill>
              </a:rPr>
              <a:t/>
            </a:r>
            <a:br>
              <a:rPr lang="ru-RU" sz="2400" dirty="0" smtClean="0">
                <a:solidFill>
                  <a:srgbClr val="CC0000"/>
                </a:solidFill>
              </a:rPr>
            </a:br>
            <a:r>
              <a:rPr lang="ru-RU" sz="2400" b="1" dirty="0"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a:t>
            </a:r>
            <a:r>
              <a:rPr lang="ru-RU" sz="2600" b="1" i="1" dirty="0" smtClean="0">
                <a:solidFill>
                  <a:srgbClr val="CC0000"/>
                </a:solidFill>
                <a:latin typeface="Times New Roman" pitchFamily="18" charset="0"/>
                <a:cs typeface="Times New Roman" pitchFamily="18" charset="0"/>
              </a:rPr>
              <a:t/>
            </a:r>
            <a:br>
              <a:rPr lang="ru-RU" sz="2600" b="1" i="1" dirty="0" smtClean="0">
                <a:solidFill>
                  <a:srgbClr val="CC0000"/>
                </a:solidFill>
                <a:latin typeface="Times New Roman" pitchFamily="18" charset="0"/>
                <a:cs typeface="Times New Roman" pitchFamily="18" charset="0"/>
              </a:rPr>
            </a:br>
            <a:r>
              <a:rPr lang="ru-RU" sz="2600" b="1" i="1" dirty="0" smtClean="0">
                <a:solidFill>
                  <a:srgbClr val="CC0000"/>
                </a:solidFill>
                <a:latin typeface="Times New Roman" pitchFamily="18" charset="0"/>
                <a:cs typeface="Times New Roman" pitchFamily="18" charset="0"/>
              </a:rPr>
              <a:t> </a:t>
            </a:r>
            <a:r>
              <a:rPr lang="ru-RU" sz="2400" b="1" dirty="0" smtClean="0">
                <a:solidFill>
                  <a:srgbClr val="0070C0"/>
                </a:solidFill>
                <a:latin typeface="Times New Roman" pitchFamily="18" charset="0"/>
                <a:cs typeface="Times New Roman" pitchFamily="18" charset="0"/>
              </a:rPr>
              <a:t>(абзац  9 пункта 1 статьи 26 Закона «О рекламе»)</a:t>
            </a:r>
            <a:r>
              <a:rPr lang="ru-RU" sz="2400" dirty="0" smtClean="0">
                <a:solidFill>
                  <a:srgbClr val="CC0000"/>
                </a:solidFill>
              </a:rPr>
              <a:t/>
            </a:r>
            <a:br>
              <a:rPr lang="ru-RU" sz="2400" dirty="0" smtClean="0">
                <a:solidFill>
                  <a:srgbClr val="CC0000"/>
                </a:solidFill>
              </a:rPr>
            </a:br>
            <a:endParaRPr lang="ru-RU" sz="1800" dirty="0" smtClean="0">
              <a:solidFill>
                <a:srgbClr val="CC0000"/>
              </a:solidFill>
            </a:endParaRPr>
          </a:p>
        </p:txBody>
      </p:sp>
      <p:pic>
        <p:nvPicPr>
          <p:cNvPr id="49154" name="Picture 2"/>
          <p:cNvPicPr>
            <a:picLocks noChangeAspect="1" noChangeArrowheads="1"/>
          </p:cNvPicPr>
          <p:nvPr/>
        </p:nvPicPr>
        <p:blipFill>
          <a:blip r:embed="rId2" cstate="print"/>
          <a:srcRect/>
          <a:stretch>
            <a:fillRect/>
          </a:stretch>
        </p:blipFill>
        <p:spPr bwMode="auto">
          <a:xfrm>
            <a:off x="533400" y="1752600"/>
            <a:ext cx="8081401" cy="4724400"/>
          </a:xfrm>
          <a:prstGeom prst="rect">
            <a:avLst/>
          </a:prstGeom>
          <a:noFill/>
          <a:ln w="9525">
            <a:noFill/>
            <a:miter lim="800000"/>
            <a:headEnd/>
            <a:tailEnd/>
          </a:ln>
          <a:effectLst/>
        </p:spPr>
      </p:pic>
      <p:sp>
        <p:nvSpPr>
          <p:cNvPr id="6" name="Овал 5"/>
          <p:cNvSpPr/>
          <p:nvPr/>
        </p:nvSpPr>
        <p:spPr>
          <a:xfrm>
            <a:off x="2362200" y="5638800"/>
            <a:ext cx="6248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762000" y="2362200"/>
            <a:ext cx="1371600" cy="533400"/>
          </a:xfrm>
          <a:prstGeom prst="ellipse">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962400" y="1905000"/>
            <a:ext cx="1066800" cy="1219200"/>
          </a:xfrm>
          <a:prstGeom prst="round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867400" y="1905000"/>
            <a:ext cx="1066800" cy="762000"/>
          </a:xfrm>
          <a:prstGeom prst="round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214313"/>
            <a:ext cx="8181975" cy="1462087"/>
          </a:xfrm>
        </p:spPr>
        <p:txBody>
          <a:bodyPr/>
          <a:lstStyle/>
          <a:p>
            <a:pPr algn="just" eaLnBrk="1" hangingPunct="1"/>
            <a:r>
              <a:rPr lang="ru-RU" sz="2400" b="1" dirty="0" smtClean="0">
                <a:solidFill>
                  <a:srgbClr val="CC0000"/>
                </a:solidFill>
                <a:latin typeface="Times New Roman" pitchFamily="18" charset="0"/>
                <a:cs typeface="Times New Roman" pitchFamily="18" charset="0"/>
              </a:rPr>
              <a:t>Сравнение положения организации с положением других </a:t>
            </a:r>
            <a:r>
              <a:rPr lang="ru-RU" sz="2600" b="1" dirty="0" smtClean="0">
                <a:solidFill>
                  <a:srgbClr val="CC0000"/>
                </a:solidFill>
                <a:latin typeface="Times New Roman" pitchFamily="18" charset="0"/>
                <a:cs typeface="Times New Roman" pitchFamily="18" charset="0"/>
              </a:rPr>
              <a:t>организаций</a:t>
            </a:r>
            <a:br>
              <a:rPr lang="ru-RU" sz="2600" b="1" dirty="0" smtClean="0">
                <a:solidFill>
                  <a:srgbClr val="CC0000"/>
                </a:solidFill>
                <a:latin typeface="Times New Roman" pitchFamily="18" charset="0"/>
                <a:cs typeface="Times New Roman" pitchFamily="18" charset="0"/>
              </a:rPr>
            </a:br>
            <a:r>
              <a:rPr lang="ru-RU" sz="2600" b="1" dirty="0" smtClean="0">
                <a:solidFill>
                  <a:srgbClr val="0070C0"/>
                </a:solidFill>
                <a:latin typeface="Times New Roman" pitchFamily="18" charset="0"/>
                <a:cs typeface="Times New Roman" pitchFamily="18" charset="0"/>
              </a:rPr>
              <a:t>(абзаца 7 пункта 2 статьи 26 Закона «О рекламе»)</a:t>
            </a:r>
            <a:r>
              <a:rPr lang="ru-RU" sz="2400" dirty="0" smtClean="0">
                <a:solidFill>
                  <a:srgbClr val="CC0000"/>
                </a:solidFill>
              </a:rPr>
              <a:t/>
            </a:r>
            <a:br>
              <a:rPr lang="ru-RU" sz="2400" dirty="0" smtClean="0">
                <a:solidFill>
                  <a:srgbClr val="CC0000"/>
                </a:solidFill>
              </a:rPr>
            </a:br>
            <a:endParaRPr lang="ru-RU" sz="2400" dirty="0" smtClean="0">
              <a:solidFill>
                <a:srgbClr val="CC0000"/>
              </a:solidFill>
            </a:endParaRPr>
          </a:p>
        </p:txBody>
      </p:sp>
      <p:pic>
        <p:nvPicPr>
          <p:cNvPr id="46082" name="Picture 2"/>
          <p:cNvPicPr>
            <a:picLocks noChangeAspect="1" noChangeArrowheads="1"/>
          </p:cNvPicPr>
          <p:nvPr/>
        </p:nvPicPr>
        <p:blipFill>
          <a:blip r:embed="rId2" cstate="print"/>
          <a:srcRect/>
          <a:stretch>
            <a:fillRect/>
          </a:stretch>
        </p:blipFill>
        <p:spPr bwMode="auto">
          <a:xfrm>
            <a:off x="685800" y="1981200"/>
            <a:ext cx="7991902" cy="4495800"/>
          </a:xfrm>
          <a:prstGeom prst="rect">
            <a:avLst/>
          </a:prstGeom>
          <a:noFill/>
          <a:ln w="9525">
            <a:noFill/>
            <a:miter lim="800000"/>
            <a:headEnd/>
            <a:tailEnd/>
          </a:ln>
          <a:effectLst/>
        </p:spPr>
      </p:pic>
      <p:sp>
        <p:nvSpPr>
          <p:cNvPr id="6" name="Овал 5"/>
          <p:cNvSpPr/>
          <p:nvPr/>
        </p:nvSpPr>
        <p:spPr>
          <a:xfrm>
            <a:off x="6400800" y="4038600"/>
            <a:ext cx="2057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7239000" y="2514600"/>
            <a:ext cx="1371600" cy="228600"/>
          </a:xfrm>
          <a:prstGeom prst="roundRect">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50938" y="214313"/>
            <a:ext cx="7793037" cy="1233487"/>
          </a:xfrm>
        </p:spPr>
        <p:txBody>
          <a:bodyPr/>
          <a:lstStyle/>
          <a:p>
            <a:pPr algn="just" eaLnBrk="1" hangingPunct="1"/>
            <a:r>
              <a:rPr lang="ru-RU" sz="2400" b="1" dirty="0" smtClean="0">
                <a:solidFill>
                  <a:srgbClr val="CC0000"/>
                </a:solidFill>
                <a:latin typeface="Times New Roman" pitchFamily="18" charset="0"/>
                <a:cs typeface="Times New Roman" pitchFamily="18" charset="0"/>
              </a:rPr>
              <a:t>Сравнение положения организации с положением других организаций</a:t>
            </a:r>
            <a:br>
              <a:rPr lang="ru-RU" sz="2400" b="1" dirty="0" smtClean="0">
                <a:solidFill>
                  <a:srgbClr val="CC000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(абзац 7 пункта 2 статьи 26 Закона «О рекламе»)</a:t>
            </a:r>
            <a:endParaRPr lang="ru-RU" sz="2400" dirty="0" smtClean="0">
              <a:solidFill>
                <a:srgbClr val="CC0000"/>
              </a:solidFill>
            </a:endParaRPr>
          </a:p>
        </p:txBody>
      </p:sp>
      <p:pic>
        <p:nvPicPr>
          <p:cNvPr id="47106" name="Picture 2"/>
          <p:cNvPicPr>
            <a:picLocks noChangeAspect="1" noChangeArrowheads="1"/>
          </p:cNvPicPr>
          <p:nvPr/>
        </p:nvPicPr>
        <p:blipFill>
          <a:blip r:embed="rId2" cstate="print"/>
          <a:srcRect/>
          <a:stretch>
            <a:fillRect/>
          </a:stretch>
        </p:blipFill>
        <p:spPr bwMode="auto">
          <a:xfrm>
            <a:off x="838200" y="2133600"/>
            <a:ext cx="7696200" cy="4498677"/>
          </a:xfrm>
          <a:prstGeom prst="rect">
            <a:avLst/>
          </a:prstGeom>
          <a:noFill/>
          <a:ln w="9525">
            <a:noFill/>
            <a:miter lim="800000"/>
            <a:headEnd/>
            <a:tailEnd/>
          </a:ln>
          <a:effectLst/>
        </p:spPr>
      </p:pic>
      <p:sp>
        <p:nvSpPr>
          <p:cNvPr id="6" name="Овал 5"/>
          <p:cNvSpPr/>
          <p:nvPr/>
        </p:nvSpPr>
        <p:spPr>
          <a:xfrm>
            <a:off x="2819400" y="2286000"/>
            <a:ext cx="5638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066800" y="2286000"/>
            <a:ext cx="914400" cy="1143000"/>
          </a:xfrm>
          <a:prstGeom prst="roundRect">
            <a:avLst/>
          </a:prstGeom>
          <a:solidFill>
            <a:srgbClr val="5C3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381000"/>
            <a:ext cx="7848600" cy="1447800"/>
          </a:xfrm>
        </p:spPr>
        <p:txBody>
          <a:bodyPr/>
          <a:lstStyle/>
          <a:p>
            <a:pPr algn="just" eaLnBrk="1" hangingPunct="1"/>
            <a:r>
              <a:rPr lang="ru-RU" sz="2400" dirty="0" smtClean="0">
                <a:solidFill>
                  <a:srgbClr val="CC0000"/>
                </a:solidFill>
              </a:rPr>
              <a:t/>
            </a:r>
            <a:br>
              <a:rPr lang="ru-RU" sz="2400" dirty="0" smtClean="0">
                <a:solidFill>
                  <a:srgbClr val="CC0000"/>
                </a:solidFill>
              </a:rPr>
            </a:br>
            <a:r>
              <a:rPr lang="ru-RU" sz="2400" dirty="0" smtClean="0">
                <a:solidFill>
                  <a:srgbClr val="CC0000"/>
                </a:solidFill>
              </a:rPr>
              <a:t/>
            </a:r>
            <a:br>
              <a:rPr lang="ru-RU" sz="2400" dirty="0" smtClean="0">
                <a:solidFill>
                  <a:srgbClr val="CC0000"/>
                </a:solidFill>
              </a:rPr>
            </a:br>
            <a:r>
              <a:rPr lang="ru-RU" sz="2400" dirty="0" smtClean="0">
                <a:solidFill>
                  <a:srgbClr val="CC0000"/>
                </a:solidFill>
              </a:rPr>
              <a:t/>
            </a:r>
            <a:br>
              <a:rPr lang="ru-RU" sz="2400" dirty="0" smtClean="0">
                <a:solidFill>
                  <a:srgbClr val="CC0000"/>
                </a:solidFill>
              </a:rPr>
            </a:br>
            <a:r>
              <a:rPr lang="ru-RU" sz="2400" dirty="0" smtClean="0">
                <a:solidFill>
                  <a:srgbClr val="CC0000"/>
                </a:solidFill>
              </a:rPr>
              <a:t/>
            </a:r>
            <a:br>
              <a:rPr lang="ru-RU" sz="2400" dirty="0" smtClean="0">
                <a:solidFill>
                  <a:srgbClr val="CC0000"/>
                </a:solidFill>
              </a:rPr>
            </a:br>
            <a:r>
              <a:rPr lang="ru-RU" sz="2400" dirty="0" smtClean="0">
                <a:solidFill>
                  <a:srgbClr val="CC0000"/>
                </a:solidFill>
              </a:rPr>
              <a:t/>
            </a:r>
            <a:br>
              <a:rPr lang="ru-RU" sz="2400" dirty="0" smtClean="0">
                <a:solidFill>
                  <a:srgbClr val="CC0000"/>
                </a:solidFill>
              </a:rPr>
            </a:br>
            <a:r>
              <a:rPr lang="ru-RU" sz="2400" dirty="0" smtClean="0">
                <a:solidFill>
                  <a:srgbClr val="CC0000"/>
                </a:solidFill>
              </a:rPr>
              <a:t/>
            </a:r>
            <a:br>
              <a:rPr lang="ru-RU" sz="2400" dirty="0" smtClean="0">
                <a:solidFill>
                  <a:srgbClr val="CC0000"/>
                </a:solidFill>
              </a:rPr>
            </a:br>
            <a:r>
              <a:rPr lang="ru-RU" sz="2400" b="1" dirty="0" smtClean="0">
                <a:solidFill>
                  <a:srgbClr val="CC0000"/>
                </a:solidFill>
                <a:latin typeface="Times New Roman" pitchFamily="18" charset="0"/>
                <a:cs typeface="Times New Roman" pitchFamily="18" charset="0"/>
              </a:rPr>
              <a:t>Использование слов, создающие впечатление о преимуществе товаров перед товарами других продавцов </a:t>
            </a:r>
            <a:br>
              <a:rPr lang="ru-RU" sz="2400" b="1" dirty="0" smtClean="0">
                <a:solidFill>
                  <a:srgbClr val="CC000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(абзац 9 пункта 1 статьи 26 Закона «О рекламе»)</a:t>
            </a:r>
            <a:endParaRPr lang="ru-RU" sz="2400" dirty="0" smtClean="0">
              <a:solidFill>
                <a:srgbClr val="CC0000"/>
              </a:solidFill>
            </a:endParaRPr>
          </a:p>
        </p:txBody>
      </p:sp>
      <p:pic>
        <p:nvPicPr>
          <p:cNvPr id="48130" name="Picture 2"/>
          <p:cNvPicPr>
            <a:picLocks noChangeAspect="1" noChangeArrowheads="1"/>
          </p:cNvPicPr>
          <p:nvPr/>
        </p:nvPicPr>
        <p:blipFill>
          <a:blip r:embed="rId2" cstate="print"/>
          <a:srcRect/>
          <a:stretch>
            <a:fillRect/>
          </a:stretch>
        </p:blipFill>
        <p:spPr bwMode="auto">
          <a:xfrm>
            <a:off x="452440" y="1910144"/>
            <a:ext cx="8158160" cy="4338256"/>
          </a:xfrm>
          <a:prstGeom prst="rect">
            <a:avLst/>
          </a:prstGeom>
          <a:noFill/>
          <a:ln w="9525">
            <a:noFill/>
            <a:miter lim="800000"/>
            <a:headEnd/>
            <a:tailEnd/>
          </a:ln>
          <a:effectLst/>
        </p:spPr>
      </p:pic>
      <p:sp>
        <p:nvSpPr>
          <p:cNvPr id="7" name="Скругленный прямоугольник 6"/>
          <p:cNvSpPr/>
          <p:nvPr/>
        </p:nvSpPr>
        <p:spPr>
          <a:xfrm>
            <a:off x="3810000" y="2209800"/>
            <a:ext cx="2895600" cy="609600"/>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ьная выноска 5"/>
          <p:cNvSpPr/>
          <p:nvPr/>
        </p:nvSpPr>
        <p:spPr>
          <a:xfrm>
            <a:off x="4876800" y="1752600"/>
            <a:ext cx="3200400" cy="1828800"/>
          </a:xfrm>
          <a:prstGeom prst="wedgeEllipse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i="1" dirty="0" smtClean="0">
                <a:solidFill>
                  <a:srgbClr val="CC0000"/>
                </a:solidFill>
                <a:latin typeface="Times New Roman" pitchFamily="18" charset="0"/>
                <a:cs typeface="Times New Roman" pitchFamily="18" charset="0"/>
              </a:rPr>
              <a:t>«сотни интернет магазинов с лучшими предложениями… более низкая цена на товар»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just" eaLnBrk="1" hangingPunct="1"/>
            <a:r>
              <a:rPr lang="ru-RU" sz="2400" b="1" dirty="0"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a:t>
            </a:r>
            <a:r>
              <a:rPr lang="ru-RU" sz="2400" dirty="0" smtClean="0">
                <a:solidFill>
                  <a:srgbClr val="CC0000"/>
                </a:solidFill>
              </a:rPr>
              <a:t/>
            </a:r>
            <a:br>
              <a:rPr lang="ru-RU" sz="2400" dirty="0" smtClean="0">
                <a:solidFill>
                  <a:srgbClr val="CC0000"/>
                </a:solidFill>
              </a:rPr>
            </a:br>
            <a:r>
              <a:rPr lang="ru-RU" sz="2400" b="1" dirty="0" smtClean="0">
                <a:solidFill>
                  <a:srgbClr val="0070C0"/>
                </a:solidFill>
                <a:latin typeface="Times New Roman" pitchFamily="18" charset="0"/>
                <a:cs typeface="Times New Roman" pitchFamily="18" charset="0"/>
              </a:rPr>
              <a:t>(абзац  9 пункта 1 статьи 26 Закона «О рекламе»)</a:t>
            </a:r>
            <a:endParaRPr lang="ru-RU" sz="2400" dirty="0" smtClean="0">
              <a:solidFill>
                <a:srgbClr val="CC0000"/>
              </a:solidFill>
            </a:endParaRPr>
          </a:p>
        </p:txBody>
      </p:sp>
      <p:pic>
        <p:nvPicPr>
          <p:cNvPr id="45058" name="Picture 2"/>
          <p:cNvPicPr>
            <a:picLocks noChangeAspect="1" noChangeArrowheads="1"/>
          </p:cNvPicPr>
          <p:nvPr/>
        </p:nvPicPr>
        <p:blipFill>
          <a:blip r:embed="rId2" cstate="print"/>
          <a:srcRect t="6574"/>
          <a:stretch>
            <a:fillRect/>
          </a:stretch>
        </p:blipFill>
        <p:spPr bwMode="auto">
          <a:xfrm>
            <a:off x="1066800" y="2286000"/>
            <a:ext cx="7239000" cy="4331495"/>
          </a:xfrm>
          <a:prstGeom prst="rect">
            <a:avLst/>
          </a:prstGeom>
          <a:noFill/>
          <a:ln w="9525">
            <a:noFill/>
            <a:miter lim="800000"/>
            <a:headEnd/>
            <a:tailEnd/>
          </a:ln>
          <a:effectLst/>
        </p:spPr>
      </p:pic>
      <p:sp>
        <p:nvSpPr>
          <p:cNvPr id="6" name="Овальная выноска 5"/>
          <p:cNvSpPr/>
          <p:nvPr/>
        </p:nvSpPr>
        <p:spPr>
          <a:xfrm>
            <a:off x="5791200" y="3352800"/>
            <a:ext cx="2209800" cy="1219200"/>
          </a:xfrm>
          <a:prstGeom prst="wedgeEllipseCallout">
            <a:avLst>
              <a:gd name="adj1" fmla="val -22758"/>
              <a:gd name="adj2" fmla="val 6686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rgbClr val="CC0000"/>
                </a:solidFill>
                <a:latin typeface="Times New Roman" pitchFamily="18" charset="0"/>
                <a:cs typeface="Times New Roman" pitchFamily="18" charset="0"/>
              </a:rPr>
              <a:t>«ваши лучшие покупки»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just" eaLnBrk="1" hangingPunct="1"/>
            <a:r>
              <a:rPr lang="ru-RU" sz="2400" dirty="0" smtClean="0">
                <a:solidFill>
                  <a:srgbClr val="CC0000"/>
                </a:solidFill>
              </a:rPr>
              <a:t/>
            </a:r>
            <a:br>
              <a:rPr lang="ru-RU" sz="2400" dirty="0" smtClean="0">
                <a:solidFill>
                  <a:srgbClr val="CC0000"/>
                </a:solidFill>
              </a:rPr>
            </a:br>
            <a:r>
              <a:rPr lang="ru-RU" sz="2400" b="1" dirty="0" smtClean="0">
                <a:solidFill>
                  <a:srgbClr val="CC0000"/>
                </a:solidFill>
                <a:latin typeface="Times New Roman" pitchFamily="18" charset="0"/>
                <a:cs typeface="Times New Roman" pitchFamily="18" charset="0"/>
              </a:rPr>
              <a:t>Нарушение Указа Президента Республики Беларусь «О проведении рекламных игр в Республике  Беларусь»  </a:t>
            </a:r>
            <a:br>
              <a:rPr lang="ru-RU" sz="2400" b="1" dirty="0" smtClean="0">
                <a:solidFill>
                  <a:srgbClr val="CC000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a:t>
            </a:r>
            <a:r>
              <a:rPr lang="ru-RU" sz="2000" b="1" i="1" dirty="0" smtClean="0">
                <a:solidFill>
                  <a:srgbClr val="0070C0"/>
                </a:solidFill>
                <a:latin typeface="Times New Roman" pitchFamily="18" charset="0"/>
                <a:cs typeface="Times New Roman" pitchFamily="18" charset="0"/>
              </a:rPr>
              <a:t>проведение рекламных игр без государственной регистрации)</a:t>
            </a:r>
            <a:endParaRPr lang="ru-RU" sz="2400" b="1" dirty="0" smtClean="0">
              <a:solidFill>
                <a:srgbClr val="0070C0"/>
              </a:solidFill>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cstate="print"/>
          <a:srcRect t="9440"/>
          <a:stretch>
            <a:fillRect/>
          </a:stretch>
        </p:blipFill>
        <p:spPr bwMode="auto">
          <a:xfrm>
            <a:off x="640973" y="1981200"/>
            <a:ext cx="8326691"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ru-RU" sz="2400" b="1" dirty="0" smtClean="0">
                <a:solidFill>
                  <a:srgbClr val="CC0000"/>
                </a:solidFill>
                <a:latin typeface="Times New Roman" pitchFamily="18" charset="0"/>
                <a:cs typeface="Times New Roman" pitchFamily="18" charset="0"/>
              </a:rPr>
              <a:t>Нарушение Указа Президента Республики Беларусь «О проведении рекламных игр в Республике Беларусь»  </a:t>
            </a:r>
            <a:br>
              <a:rPr lang="ru-RU" sz="2400" b="1" dirty="0" smtClean="0">
                <a:solidFill>
                  <a:srgbClr val="CC000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a:t>
            </a:r>
            <a:r>
              <a:rPr lang="ru-RU" sz="2000" b="1" i="1" dirty="0" smtClean="0">
                <a:solidFill>
                  <a:srgbClr val="0070C0"/>
                </a:solidFill>
                <a:latin typeface="Times New Roman" pitchFamily="18" charset="0"/>
                <a:cs typeface="Times New Roman" pitchFamily="18" charset="0"/>
              </a:rPr>
              <a:t>проведение рекламных игр без государственной регистрации)</a:t>
            </a:r>
            <a:endParaRPr lang="ru-RU" sz="2400" b="1" dirty="0" smtClean="0">
              <a:solidFill>
                <a:srgbClr val="0070C0"/>
              </a:solidFill>
              <a:latin typeface="Times New Roman" pitchFamily="18" charset="0"/>
              <a:cs typeface="Times New Roman" pitchFamily="18" charset="0"/>
            </a:endParaRPr>
          </a:p>
        </p:txBody>
      </p:sp>
      <p:pic>
        <p:nvPicPr>
          <p:cNvPr id="43011" name="Picture 5"/>
          <p:cNvPicPr>
            <a:picLocks noChangeAspect="1" noChangeArrowheads="1"/>
          </p:cNvPicPr>
          <p:nvPr/>
        </p:nvPicPr>
        <p:blipFill>
          <a:blip r:embed="rId2" cstate="print"/>
          <a:srcRect t="12281" r="-1743"/>
          <a:stretch>
            <a:fillRect/>
          </a:stretch>
        </p:blipFill>
        <p:spPr bwMode="auto">
          <a:xfrm>
            <a:off x="685800" y="2743200"/>
            <a:ext cx="8153400" cy="3810000"/>
          </a:xfrm>
          <a:prstGeom prst="rect">
            <a:avLst/>
          </a:prstGeom>
          <a:ln w="22225">
            <a:solidFill>
              <a:srgbClr val="0000FF"/>
            </a:solidFill>
            <a:miter lim="800000"/>
            <a:headEnd/>
            <a:tailEnd/>
          </a:ln>
        </p:spPr>
        <p:style>
          <a:lnRef idx="0">
            <a:scrgbClr r="0" g="0" b="0"/>
          </a:lnRef>
          <a:fillRef idx="1002">
            <a:schemeClr val="lt1"/>
          </a:fillRef>
          <a:effectRef idx="0">
            <a:scrgbClr r="0" g="0" b="0"/>
          </a:effectRef>
          <a:fontRef idx="major"/>
        </p:style>
      </p:pic>
      <p:sp>
        <p:nvSpPr>
          <p:cNvPr id="4" name="Скругленный прямоугольник 3"/>
          <p:cNvSpPr/>
          <p:nvPr/>
        </p:nvSpPr>
        <p:spPr>
          <a:xfrm>
            <a:off x="5334000" y="3429000"/>
            <a:ext cx="914400" cy="228600"/>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953000" y="4267200"/>
            <a:ext cx="9906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ChangeArrowheads="1"/>
          </p:cNvSpPr>
          <p:nvPr/>
        </p:nvSpPr>
        <p:spPr bwMode="auto">
          <a:xfrm>
            <a:off x="304800" y="381000"/>
            <a:ext cx="8610600" cy="1600200"/>
          </a:xfrm>
          <a:prstGeom prst="rect">
            <a:avLst/>
          </a:prstGeom>
          <a:noFill/>
          <a:ln w="9525">
            <a:noFill/>
            <a:miter lim="800000"/>
            <a:headEnd/>
            <a:tailEnd/>
          </a:ln>
        </p:spPr>
        <p:txBody>
          <a:bodyPr anchor="b"/>
          <a:lstStyle/>
          <a:p>
            <a:pPr algn="ctr" eaLnBrk="0" hangingPunct="0">
              <a:lnSpc>
                <a:spcPts val="1700"/>
              </a:lnSpc>
              <a:defRPr/>
            </a:pPr>
            <a:r>
              <a:rPr lang="ru-RU" sz="2400" dirty="0">
                <a:solidFill>
                  <a:srgbClr val="CC0000"/>
                </a:solidFill>
              </a:rPr>
              <a:t/>
            </a:r>
            <a:br>
              <a:rPr lang="ru-RU" sz="2400" dirty="0">
                <a:solidFill>
                  <a:srgbClr val="CC0000"/>
                </a:solidFill>
              </a:rPr>
            </a:br>
            <a:r>
              <a:rPr lang="ru-RU" sz="2400" dirty="0">
                <a:solidFill>
                  <a:srgbClr val="CC0000"/>
                </a:solidFill>
              </a:rPr>
              <a:t/>
            </a:r>
            <a:br>
              <a:rPr lang="ru-RU" sz="2400" dirty="0">
                <a:solidFill>
                  <a:srgbClr val="CC0000"/>
                </a:solidFill>
              </a:rPr>
            </a:br>
            <a:r>
              <a:rPr lang="ru-RU" sz="2400" dirty="0">
                <a:solidFill>
                  <a:srgbClr val="CC0000"/>
                </a:solidFill>
              </a:rPr>
              <a:t/>
            </a:r>
            <a:br>
              <a:rPr lang="ru-RU" sz="2400" dirty="0">
                <a:solidFill>
                  <a:srgbClr val="CC0000"/>
                </a:solidFill>
              </a:rPr>
            </a:br>
            <a:r>
              <a:rPr lang="ru-RU" sz="2400" dirty="0">
                <a:solidFill>
                  <a:srgbClr val="CC0000"/>
                </a:solidFill>
              </a:rPr>
              <a:t/>
            </a:r>
            <a:br>
              <a:rPr lang="ru-RU" sz="2400" dirty="0">
                <a:solidFill>
                  <a:srgbClr val="CC0000"/>
                </a:solidFill>
              </a:rPr>
            </a:br>
            <a:r>
              <a:rPr lang="ru-RU" sz="2400" dirty="0">
                <a:solidFill>
                  <a:srgbClr val="CC0000"/>
                </a:solidFill>
              </a:rPr>
              <a:t/>
            </a:r>
            <a:br>
              <a:rPr lang="ru-RU" sz="2400" dirty="0">
                <a:solidFill>
                  <a:srgbClr val="CC0000"/>
                </a:solidFill>
              </a:rPr>
            </a:br>
            <a:endParaRPr lang="ru-RU" sz="900" dirty="0">
              <a:solidFill>
                <a:srgbClr val="CC0000"/>
              </a:solidFill>
            </a:endParaRPr>
          </a:p>
          <a:p>
            <a:pPr algn="just" eaLnBrk="0" hangingPunct="0"/>
            <a:r>
              <a:rPr lang="ru-RU" sz="2000" b="1" dirty="0" smtClean="0">
                <a:solidFill>
                  <a:srgbClr val="C00000"/>
                </a:solidFill>
                <a:latin typeface="Times New Roman" pitchFamily="18" charset="0"/>
                <a:cs typeface="Times New Roman" pitchFamily="18" charset="0"/>
              </a:rPr>
              <a:t>Ответственность за нарушения требований Указа Президента Республики Беларусь  от 1 февраля 2010 г. № 60  «О мерах по совершенствованию использования национального сегмента сети Интернет»  по статье 22.16 </a:t>
            </a:r>
            <a:r>
              <a:rPr lang="ru-RU" sz="2000" b="1" dirty="0" err="1" smtClean="0">
                <a:solidFill>
                  <a:srgbClr val="C00000"/>
                </a:solidFill>
                <a:latin typeface="Times New Roman" pitchFamily="18" charset="0"/>
                <a:cs typeface="Times New Roman" pitchFamily="18" charset="0"/>
              </a:rPr>
              <a:t>КоАП</a:t>
            </a:r>
            <a:endParaRPr lang="ru-RU" sz="2000" b="1" dirty="0" smtClean="0">
              <a:solidFill>
                <a:srgbClr val="C00000"/>
              </a:solidFill>
              <a:latin typeface="Times New Roman" pitchFamily="18" charset="0"/>
              <a:cs typeface="Times New Roman" pitchFamily="18" charset="0"/>
            </a:endParaRPr>
          </a:p>
          <a:p>
            <a:pPr algn="just" eaLnBrk="0" hangingPunct="0">
              <a:lnSpc>
                <a:spcPts val="1700"/>
              </a:lnSpc>
              <a:defRPr/>
            </a:pPr>
            <a:r>
              <a:rPr lang="ru-RU" sz="2000" b="1" dirty="0" smtClean="0">
                <a:solidFill>
                  <a:srgbClr val="0070C0"/>
                </a:solidFill>
                <a:latin typeface="Times New Roman" pitchFamily="18" charset="0"/>
                <a:cs typeface="Times New Roman" pitchFamily="18" charset="0"/>
              </a:rPr>
              <a:t>(органы </a:t>
            </a:r>
            <a:r>
              <a:rPr lang="ru-RU" sz="2000" b="1" dirty="0">
                <a:solidFill>
                  <a:srgbClr val="0070C0"/>
                </a:solidFill>
                <a:latin typeface="Times New Roman" pitchFamily="18" charset="0"/>
                <a:cs typeface="Times New Roman" pitchFamily="18" charset="0"/>
              </a:rPr>
              <a:t>внутренних </a:t>
            </a:r>
            <a:r>
              <a:rPr lang="ru-RU" sz="2000" b="1" dirty="0" smtClean="0">
                <a:solidFill>
                  <a:srgbClr val="0070C0"/>
                </a:solidFill>
                <a:latin typeface="Times New Roman" pitchFamily="18" charset="0"/>
                <a:cs typeface="Times New Roman" pitchFamily="18" charset="0"/>
              </a:rPr>
              <a:t>дел; органы </a:t>
            </a:r>
            <a:r>
              <a:rPr lang="ru-RU" sz="2000" b="1" dirty="0">
                <a:solidFill>
                  <a:srgbClr val="0070C0"/>
                </a:solidFill>
                <a:latin typeface="Times New Roman" pitchFamily="18" charset="0"/>
                <a:cs typeface="Times New Roman" pitchFamily="18" charset="0"/>
              </a:rPr>
              <a:t>Комитета государственного </a:t>
            </a:r>
            <a:r>
              <a:rPr lang="ru-RU" sz="2000" b="1" dirty="0" smtClean="0">
                <a:solidFill>
                  <a:srgbClr val="0070C0"/>
                </a:solidFill>
                <a:latin typeface="Times New Roman" pitchFamily="18" charset="0"/>
                <a:cs typeface="Times New Roman" pitchFamily="18" charset="0"/>
              </a:rPr>
              <a:t>контроля; налоговые органы; органы </a:t>
            </a:r>
            <a:r>
              <a:rPr lang="ru-RU" sz="2000" b="1" dirty="0">
                <a:solidFill>
                  <a:srgbClr val="0070C0"/>
                </a:solidFill>
                <a:latin typeface="Times New Roman" pitchFamily="18" charset="0"/>
                <a:cs typeface="Times New Roman" pitchFamily="18" charset="0"/>
              </a:rPr>
              <a:t>государственной </a:t>
            </a:r>
            <a:r>
              <a:rPr lang="ru-RU" sz="2000" b="1" dirty="0" smtClean="0">
                <a:solidFill>
                  <a:srgbClr val="0070C0"/>
                </a:solidFill>
                <a:latin typeface="Times New Roman" pitchFamily="18" charset="0"/>
                <a:cs typeface="Times New Roman" pitchFamily="18" charset="0"/>
              </a:rPr>
              <a:t>безопасности)</a:t>
            </a:r>
            <a:endParaRPr lang="ru-RU" sz="2000" dirty="0">
              <a:solidFill>
                <a:srgbClr val="0070C0"/>
              </a:solidFill>
              <a:latin typeface="Times New Roman" pitchFamily="18" charset="0"/>
              <a:cs typeface="Times New Roman" pitchFamily="18" charset="0"/>
            </a:endParaRPr>
          </a:p>
          <a:p>
            <a:pPr algn="ctr" eaLnBrk="0" hangingPunct="0">
              <a:lnSpc>
                <a:spcPts val="1700"/>
              </a:lnSpc>
              <a:defRPr/>
            </a:pPr>
            <a:endParaRPr lang="ru-RU" sz="1200" dirty="0">
              <a:solidFill>
                <a:srgbClr val="CC0000"/>
              </a:solidFill>
            </a:endParaRPr>
          </a:p>
        </p:txBody>
      </p:sp>
      <p:graphicFrame>
        <p:nvGraphicFramePr>
          <p:cNvPr id="48189" name="Group 61"/>
          <p:cNvGraphicFramePr>
            <a:graphicFrameLocks noGrp="1"/>
          </p:cNvGraphicFramePr>
          <p:nvPr/>
        </p:nvGraphicFramePr>
        <p:xfrm>
          <a:off x="228600" y="1981200"/>
          <a:ext cx="8686800" cy="4642168"/>
        </p:xfrm>
        <a:graphic>
          <a:graphicData uri="http://schemas.openxmlformats.org/drawingml/2006/table">
            <a:tbl>
              <a:tblPr/>
              <a:tblGrid>
                <a:gridCol w="4773613"/>
                <a:gridCol w="3913187"/>
              </a:tblGrid>
              <a:tr h="3140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a:t>
                      </a:r>
                      <a:endParaRPr kumimoji="0" lang="ru-RU" sz="1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9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Осуществление деятельности по реализации товаров, выполнению работ, оказанию услуг на территории Республики Беларусь с использованием информационных сетей, систем и ресурсов, имеющих подключение к сети Интернет, не размещенных на территории Республики Беларусь и (или) не зарегистрированных в установленном порядке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десяти до тридцати базовых величин</a:t>
                      </a:r>
                      <a:endParaRPr kumimoji="0" lang="ru-RU" sz="1400" b="0"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4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Нарушение требований законодательных актов по осуществлению идентификации абонентских устройств при оказании интернет-услуг и (или) пользователей интернет-услуг в пунктах коллективного пользования интернет-услугами, учету и хранению сведений об абонентских устройствах, персональных данных пользователей интернет-услуг, а также сведений об оказанных интернет-услугах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 до пятнадцати базовых величин</a:t>
                      </a:r>
                      <a:endParaRPr kumimoji="0" lang="ru-RU" sz="1400" b="0"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Нарушение требований законодательства по ограничению доступа пользователей интернет-услуг к информации, запрещенной к распространению в соответствии с законодательными актами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десяти до тридцати базовых величин</a:t>
                      </a:r>
                      <a:endParaRPr kumimoji="0" lang="ru-RU" sz="1400" b="0"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ChangeArrowheads="1"/>
          </p:cNvSpPr>
          <p:nvPr/>
        </p:nvSpPr>
        <p:spPr bwMode="auto">
          <a:xfrm>
            <a:off x="838200" y="1600200"/>
            <a:ext cx="8305800" cy="928688"/>
          </a:xfrm>
          <a:prstGeom prst="rect">
            <a:avLst/>
          </a:prstGeom>
          <a:noFill/>
          <a:ln w="9525">
            <a:noFill/>
            <a:miter lim="800000"/>
            <a:headEnd/>
            <a:tailEnd/>
          </a:ln>
        </p:spPr>
        <p:txBody>
          <a:bodyPr anchor="b"/>
          <a:lstStyle/>
          <a:p>
            <a:pPr algn="just" eaLnBrk="0" hangingPunct="0">
              <a:lnSpc>
                <a:spcPts val="1800"/>
              </a:lnSpc>
              <a:defRPr/>
            </a:pPr>
            <a:r>
              <a:rPr lang="ru-RU" sz="2200" b="1" dirty="0">
                <a:solidFill>
                  <a:srgbClr val="CC0000"/>
                </a:solidFill>
                <a:latin typeface="Times New Roman" pitchFamily="18" charset="0"/>
                <a:cs typeface="Times New Roman" pitchFamily="18" charset="0"/>
              </a:rPr>
              <a:t>Ответственность </a:t>
            </a:r>
            <a:r>
              <a:rPr lang="ru-RU" sz="2200" b="1" dirty="0" smtClean="0">
                <a:solidFill>
                  <a:srgbClr val="CC0000"/>
                </a:solidFill>
                <a:latin typeface="Times New Roman" pitchFamily="18" charset="0"/>
                <a:cs typeface="Times New Roman" pitchFamily="18" charset="0"/>
              </a:rPr>
              <a:t>за нарушение законодательства о защите прав потребителей, </a:t>
            </a:r>
            <a:r>
              <a:rPr lang="ru-RU" sz="2200" b="1" dirty="0">
                <a:solidFill>
                  <a:srgbClr val="CC0000"/>
                </a:solidFill>
                <a:latin typeface="Times New Roman" pitchFamily="18" charset="0"/>
                <a:cs typeface="Times New Roman" pitchFamily="18" charset="0"/>
              </a:rPr>
              <a:t>правил торговли и оказания</a:t>
            </a:r>
            <a:br>
              <a:rPr lang="ru-RU" sz="2200" b="1" dirty="0">
                <a:solidFill>
                  <a:srgbClr val="CC0000"/>
                </a:solidFill>
                <a:latin typeface="Times New Roman" pitchFamily="18" charset="0"/>
                <a:cs typeface="Times New Roman" pitchFamily="18" charset="0"/>
              </a:rPr>
            </a:br>
            <a:r>
              <a:rPr lang="ru-RU" sz="2200" b="1" dirty="0">
                <a:solidFill>
                  <a:srgbClr val="CC0000"/>
                </a:solidFill>
                <a:latin typeface="Times New Roman" pitchFamily="18" charset="0"/>
                <a:cs typeface="Times New Roman" pitchFamily="18" charset="0"/>
              </a:rPr>
              <a:t>услуг населению </a:t>
            </a:r>
            <a:r>
              <a:rPr lang="ru-RU" sz="2200" b="1" dirty="0" smtClean="0">
                <a:solidFill>
                  <a:srgbClr val="CC0000"/>
                </a:solidFill>
                <a:latin typeface="Times New Roman" pitchFamily="18" charset="0"/>
                <a:cs typeface="Times New Roman" pitchFamily="18" charset="0"/>
              </a:rPr>
              <a:t>по статье </a:t>
            </a:r>
            <a:r>
              <a:rPr lang="ru-RU" sz="2200" b="1" dirty="0">
                <a:solidFill>
                  <a:srgbClr val="CC0000"/>
                </a:solidFill>
                <a:latin typeface="Times New Roman" pitchFamily="18" charset="0"/>
                <a:cs typeface="Times New Roman" pitchFamily="18" charset="0"/>
              </a:rPr>
              <a:t>12.17 </a:t>
            </a:r>
            <a:r>
              <a:rPr lang="ru-RU" sz="2200" b="1" dirty="0" err="1" smtClean="0">
                <a:solidFill>
                  <a:srgbClr val="CC0000"/>
                </a:solidFill>
                <a:latin typeface="Times New Roman" pitchFamily="18" charset="0"/>
                <a:cs typeface="Times New Roman" pitchFamily="18" charset="0"/>
              </a:rPr>
              <a:t>КоАП</a:t>
            </a:r>
            <a:endParaRPr lang="ru-RU" sz="2200" b="1" dirty="0">
              <a:solidFill>
                <a:srgbClr val="CC0000"/>
              </a:solidFill>
              <a:latin typeface="Times New Roman" pitchFamily="18" charset="0"/>
              <a:cs typeface="Times New Roman" pitchFamily="18" charset="0"/>
            </a:endParaRPr>
          </a:p>
          <a:p>
            <a:pPr algn="ctr" eaLnBrk="0" hangingPunct="0">
              <a:defRPr/>
            </a:pPr>
            <a:endParaRPr lang="ru-RU" sz="1000" b="1" dirty="0">
              <a:solidFill>
                <a:srgbClr val="CC0000"/>
              </a:solidFill>
            </a:endParaRPr>
          </a:p>
          <a:p>
            <a:pPr algn="just" eaLnBrk="0" hangingPunct="0">
              <a:defRPr/>
            </a:pPr>
            <a:r>
              <a:rPr lang="ru-RU" sz="1600" b="1" dirty="0" smtClean="0">
                <a:solidFill>
                  <a:srgbClr val="0070C0"/>
                </a:solidFill>
                <a:latin typeface="Times New Roman" pitchFamily="18" charset="0"/>
                <a:cs typeface="Times New Roman" pitchFamily="18" charset="0"/>
              </a:rPr>
              <a:t>(органы </a:t>
            </a:r>
            <a:r>
              <a:rPr lang="ru-RU" sz="1600" b="1" dirty="0">
                <a:solidFill>
                  <a:srgbClr val="0070C0"/>
                </a:solidFill>
                <a:latin typeface="Times New Roman" pitchFamily="18" charset="0"/>
                <a:cs typeface="Times New Roman" pitchFamily="18" charset="0"/>
              </a:rPr>
              <a:t>Комитета государственного контроля (по ч. 1-3,5 ст. 12.17 </a:t>
            </a:r>
            <a:r>
              <a:rPr lang="ru-RU" sz="1600" b="1" dirty="0" err="1">
                <a:solidFill>
                  <a:srgbClr val="0070C0"/>
                </a:solidFill>
                <a:latin typeface="Times New Roman" pitchFamily="18" charset="0"/>
                <a:cs typeface="Times New Roman" pitchFamily="18" charset="0"/>
              </a:rPr>
              <a:t>КоАП</a:t>
            </a:r>
            <a:r>
              <a:rPr lang="ru-RU" sz="1600" b="1" dirty="0" smtClean="0">
                <a:solidFill>
                  <a:srgbClr val="0070C0"/>
                </a:solidFill>
                <a:latin typeface="Times New Roman" pitchFamily="18" charset="0"/>
                <a:cs typeface="Times New Roman" pitchFamily="18" charset="0"/>
              </a:rPr>
              <a:t>);</a:t>
            </a:r>
            <a:r>
              <a:rPr lang="ru-RU" sz="1600" b="1" dirty="0">
                <a:solidFill>
                  <a:srgbClr val="0070C0"/>
                </a:solidFill>
                <a:latin typeface="Times New Roman" pitchFamily="18" charset="0"/>
                <a:cs typeface="Times New Roman" pitchFamily="18" charset="0"/>
              </a:rPr>
              <a:t> </a:t>
            </a:r>
            <a:r>
              <a:rPr lang="ru-RU" sz="1600" b="1" dirty="0" smtClean="0">
                <a:solidFill>
                  <a:srgbClr val="0070C0"/>
                </a:solidFill>
                <a:latin typeface="Times New Roman" pitchFamily="18" charset="0"/>
                <a:cs typeface="Times New Roman" pitchFamily="18" charset="0"/>
              </a:rPr>
              <a:t>органы </a:t>
            </a:r>
            <a:r>
              <a:rPr lang="ru-RU" sz="1600" b="1" dirty="0">
                <a:solidFill>
                  <a:srgbClr val="0070C0"/>
                </a:solidFill>
                <a:latin typeface="Times New Roman" pitchFamily="18" charset="0"/>
                <a:cs typeface="Times New Roman" pitchFamily="18" charset="0"/>
              </a:rPr>
              <a:t>государственного санитарного надзора  (по ч. 2 ст. 12.17 </a:t>
            </a:r>
            <a:r>
              <a:rPr lang="ru-RU" sz="1600" b="1" dirty="0" err="1">
                <a:solidFill>
                  <a:srgbClr val="0070C0"/>
                </a:solidFill>
                <a:latin typeface="Times New Roman" pitchFamily="18" charset="0"/>
                <a:cs typeface="Times New Roman" pitchFamily="18" charset="0"/>
              </a:rPr>
              <a:t>КоАП</a:t>
            </a:r>
            <a:r>
              <a:rPr lang="ru-RU" sz="1600" b="1" dirty="0" smtClean="0">
                <a:solidFill>
                  <a:srgbClr val="0070C0"/>
                </a:solidFill>
                <a:latin typeface="Times New Roman" pitchFamily="18" charset="0"/>
                <a:cs typeface="Times New Roman" pitchFamily="18" charset="0"/>
              </a:rPr>
              <a:t>); органы </a:t>
            </a:r>
            <a:r>
              <a:rPr lang="ru-RU" sz="1600" b="1" dirty="0">
                <a:solidFill>
                  <a:srgbClr val="0070C0"/>
                </a:solidFill>
                <a:latin typeface="Times New Roman" pitchFamily="18" charset="0"/>
                <a:cs typeface="Times New Roman" pitchFamily="18" charset="0"/>
              </a:rPr>
              <a:t>внутренних дел (по ч. 1,3,4,6-7 ст. 12.17 </a:t>
            </a:r>
            <a:r>
              <a:rPr lang="ru-RU" sz="1600" b="1" dirty="0" err="1">
                <a:solidFill>
                  <a:srgbClr val="0070C0"/>
                </a:solidFill>
                <a:latin typeface="Times New Roman" pitchFamily="18" charset="0"/>
                <a:cs typeface="Times New Roman" pitchFamily="18" charset="0"/>
              </a:rPr>
              <a:t>КоАП</a:t>
            </a:r>
            <a:r>
              <a:rPr lang="ru-RU" sz="1600" b="1" dirty="0" smtClean="0">
                <a:solidFill>
                  <a:srgbClr val="0070C0"/>
                </a:solidFill>
                <a:latin typeface="Times New Roman" pitchFamily="18" charset="0"/>
                <a:cs typeface="Times New Roman" pitchFamily="18" charset="0"/>
              </a:rPr>
              <a:t>); органы </a:t>
            </a:r>
            <a:r>
              <a:rPr lang="ru-RU" sz="1600" b="1" dirty="0">
                <a:solidFill>
                  <a:srgbClr val="0070C0"/>
                </a:solidFill>
                <a:latin typeface="Times New Roman" pitchFamily="18" charset="0"/>
                <a:cs typeface="Times New Roman" pitchFamily="18" charset="0"/>
              </a:rPr>
              <a:t>Министерства торговли (по ч 1-3,5-7 ст. 12.17 </a:t>
            </a:r>
            <a:r>
              <a:rPr lang="ru-RU" sz="1600" b="1" dirty="0" err="1">
                <a:solidFill>
                  <a:srgbClr val="0070C0"/>
                </a:solidFill>
                <a:latin typeface="Times New Roman" pitchFamily="18" charset="0"/>
                <a:cs typeface="Times New Roman" pitchFamily="18" charset="0"/>
              </a:rPr>
              <a:t>КоАП</a:t>
            </a:r>
            <a:r>
              <a:rPr lang="ru-RU" sz="1600" b="1" dirty="0">
                <a:solidFill>
                  <a:srgbClr val="0070C0"/>
                </a:solidFill>
                <a:latin typeface="Times New Roman" pitchFamily="18" charset="0"/>
                <a:cs typeface="Times New Roman" pitchFamily="18" charset="0"/>
              </a:rPr>
              <a:t>); </a:t>
            </a:r>
            <a:r>
              <a:rPr lang="ru-RU" sz="1600" b="1" dirty="0" smtClean="0">
                <a:solidFill>
                  <a:srgbClr val="0070C0"/>
                </a:solidFill>
                <a:latin typeface="Times New Roman" pitchFamily="18" charset="0"/>
                <a:cs typeface="Times New Roman" pitchFamily="18" charset="0"/>
              </a:rPr>
              <a:t>таможенные </a:t>
            </a:r>
            <a:r>
              <a:rPr lang="ru-RU" sz="1600" b="1" dirty="0">
                <a:solidFill>
                  <a:srgbClr val="0070C0"/>
                </a:solidFill>
                <a:latin typeface="Times New Roman" pitchFamily="18" charset="0"/>
                <a:cs typeface="Times New Roman" pitchFamily="18" charset="0"/>
              </a:rPr>
              <a:t>и налоговые органы  (по ч.4 ст.12.17 </a:t>
            </a:r>
            <a:r>
              <a:rPr lang="ru-RU" sz="1600" b="1" dirty="0" err="1">
                <a:solidFill>
                  <a:srgbClr val="0070C0"/>
                </a:solidFill>
                <a:latin typeface="Times New Roman" pitchFamily="18" charset="0"/>
                <a:cs typeface="Times New Roman" pitchFamily="18" charset="0"/>
              </a:rPr>
              <a:t>КоАП</a:t>
            </a:r>
            <a:r>
              <a:rPr lang="ru-RU" sz="1600" b="1" dirty="0" smtClean="0">
                <a:solidFill>
                  <a:srgbClr val="0070C0"/>
                </a:solidFill>
                <a:latin typeface="Times New Roman" pitchFamily="18" charset="0"/>
                <a:cs typeface="Times New Roman" pitchFamily="18" charset="0"/>
              </a:rPr>
              <a:t>))</a:t>
            </a:r>
            <a:endParaRPr lang="ru-RU" sz="1600" b="1" dirty="0">
              <a:solidFill>
                <a:srgbClr val="0070C0"/>
              </a:solidFill>
              <a:latin typeface="Times New Roman" pitchFamily="18" charset="0"/>
              <a:cs typeface="Times New Roman" pitchFamily="18" charset="0"/>
            </a:endParaRPr>
          </a:p>
          <a:p>
            <a:pPr algn="ctr" eaLnBrk="0" hangingPunct="0">
              <a:defRPr/>
            </a:pPr>
            <a:endParaRPr lang="ru-RU" sz="2400" dirty="0">
              <a:solidFill>
                <a:srgbClr val="CC0000"/>
              </a:solidFill>
            </a:endParaRPr>
          </a:p>
        </p:txBody>
      </p:sp>
      <p:graphicFrame>
        <p:nvGraphicFramePr>
          <p:cNvPr id="49281" name="Group 129"/>
          <p:cNvGraphicFramePr>
            <a:graphicFrameLocks noGrp="1"/>
          </p:cNvGraphicFramePr>
          <p:nvPr/>
        </p:nvGraphicFramePr>
        <p:xfrm>
          <a:off x="381000" y="2087880"/>
          <a:ext cx="8610600" cy="4770120"/>
        </p:xfrm>
        <a:graphic>
          <a:graphicData uri="http://schemas.openxmlformats.org/drawingml/2006/table">
            <a:tbl>
              <a:tblPr/>
              <a:tblGrid>
                <a:gridCol w="4511675"/>
                <a:gridCol w="4098925"/>
              </a:tblGrid>
              <a:tr h="2428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Ответственность</a:t>
                      </a:r>
                      <a:endParaRPr kumimoji="0" lang="ru-RU" sz="1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 Нарушение правил торговли и оказания услуг населению</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до 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2. </a:t>
                      </a:r>
                      <a:r>
                        <a:rPr lang="ru-RU" sz="1100" kern="1200" baseline="0" dirty="0" smtClean="0">
                          <a:solidFill>
                            <a:schemeClr val="tx1"/>
                          </a:solidFill>
                          <a:latin typeface="Times New Roman" pitchFamily="18" charset="0"/>
                          <a:ea typeface="+mn-ea"/>
                          <a:cs typeface="Times New Roman" pitchFamily="18" charset="0"/>
                        </a:rPr>
                        <a:t>Реализация или предложение к реализации товаров с истекшими сроками годности, хранения, реализации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тридцати до пятисот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3. </a:t>
                      </a:r>
                      <a:r>
                        <a:rPr lang="ru-RU" sz="1000" kern="1200" baseline="0" dirty="0" smtClean="0">
                          <a:solidFill>
                            <a:schemeClr val="tx1"/>
                          </a:solidFill>
                          <a:latin typeface="Times New Roman" pitchFamily="18" charset="0"/>
                          <a:ea typeface="+mn-ea"/>
                          <a:cs typeface="Times New Roman" pitchFamily="18" charset="0"/>
                        </a:rPr>
                        <a:t>Реализация или предложение к реализации товаров с истекшими сроками годности, хранения, реализации, </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совершенная повторно в течение одного года после наложения административного взыскания за такое же нарушение</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десяти до тридцати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4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4. Приобретение, хранение, использование в производстве, транспортировка, реализация товаров в нарушение установленного законодательством порядка либо отпуск товаров для реализации, или при наличии не соответствующих действительности документов), </a:t>
                      </a:r>
                      <a:r>
                        <a:rPr lang="ru-RU" sz="1100" kern="1200" baseline="0" dirty="0" smtClean="0">
                          <a:solidFill>
                            <a:schemeClr val="tx1"/>
                          </a:solidFill>
                          <a:latin typeface="Times New Roman" pitchFamily="18" charset="0"/>
                          <a:ea typeface="+mn-ea"/>
                          <a:cs typeface="Times New Roman" pitchFamily="18" charset="0"/>
                        </a:rPr>
                        <a:t>а также реализация товаров (выполнение работ, оказание услуг) в нарушение запрета органов Комитета государственного контроля Республики Беларусь</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до пятидесяти базовых величин с конфискацией </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товаров</a:t>
                      </a: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  </a:t>
                      </a:r>
                      <a:r>
                        <a:rPr lang="ru-RU" sz="1100" kern="1200" baseline="0" dirty="0" smtClean="0">
                          <a:solidFill>
                            <a:schemeClr val="tx1"/>
                          </a:solidFill>
                          <a:latin typeface="Times New Roman" pitchFamily="18" charset="0"/>
                          <a:ea typeface="+mn-ea"/>
                          <a:cs typeface="Times New Roman" pitchFamily="18" charset="0"/>
                        </a:rPr>
                        <a:t>выручки, полученной от реализации товаров, выполнения работ, оказания услуг, или без конфискации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5. Продажа товаров или лекарственных средств со складов, баз, из подсобных помещений государственных организаций бытового обслуживания, торговли, общественного питания, здравоохранения или при доставке их к месту хранения (реализации) либо сокрытие товаров или лекарственных средств от покупателей (нарушение правил торговли)</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двадцати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6. Нарушение правил торговли, выразившееся в продаже алкогольных, слабоалкогольных напитков или пива несовершеннолетним</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a:t>
                      </a:r>
                      <a:endParaRPr kumimoji="0" lang="ru-RU" sz="1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двадцати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7.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Необеспечение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должностным лицом юридического лица или индивидуальным предпринимателем, осуществляющим реализацию алкогольных, слабоалкогольных напитков или пива, контроля за их продажей, повлекшее повторное нарушение правил торговли, выразившееся в продаже алкогольных, слабоалкогольных напитков или пива несовершеннолетним</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тридцати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ChangeAspect="1" noChangeArrowheads="1"/>
          </p:cNvPicPr>
          <p:nvPr/>
        </p:nvPicPr>
        <p:blipFill>
          <a:blip r:embed="rId2" cstate="print"/>
          <a:srcRect t="13835" r="2438" b="4521"/>
          <a:stretch>
            <a:fillRect/>
          </a:stretch>
        </p:blipFill>
        <p:spPr bwMode="auto">
          <a:xfrm>
            <a:off x="304800" y="685800"/>
            <a:ext cx="8382000" cy="5499100"/>
          </a:xfrm>
          <a:prstGeom prst="rect">
            <a:avLst/>
          </a:prstGeom>
          <a:noFill/>
          <a:ln w="9525">
            <a:noFill/>
            <a:miter lim="800000"/>
            <a:headEnd/>
            <a:tailEnd/>
          </a:ln>
        </p:spPr>
      </p:pic>
      <p:sp>
        <p:nvSpPr>
          <p:cNvPr id="5" name="Овал 4"/>
          <p:cNvSpPr/>
          <p:nvPr/>
        </p:nvSpPr>
        <p:spPr>
          <a:xfrm>
            <a:off x="5334000" y="1905000"/>
            <a:ext cx="1447800" cy="533400"/>
          </a:xfrm>
          <a:prstGeom prst="ellipse">
            <a:avLst/>
          </a:prstGeom>
          <a:solidFill>
            <a:schemeClr val="bg1">
              <a:alpha val="0"/>
            </a:schemeClr>
          </a:solidFill>
          <a:ln w="63500" cmpd="sng">
            <a:solidFill>
              <a:srgbClr val="FF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кругленная прямоугольная выноска 5"/>
          <p:cNvSpPr/>
          <p:nvPr/>
        </p:nvSpPr>
        <p:spPr>
          <a:xfrm>
            <a:off x="6781800" y="838200"/>
            <a:ext cx="1905000" cy="919401"/>
          </a:xfrm>
          <a:prstGeom prst="wedgeRoundRectCallout">
            <a:avLst>
              <a:gd name="adj1" fmla="val -48390"/>
              <a:gd name="adj2" fmla="val 86095"/>
              <a:gd name="adj3" fmla="val 16667"/>
            </a:avLst>
          </a:prstGeom>
          <a:solidFill>
            <a:schemeClr val="bg1"/>
          </a:solidFill>
          <a:ln w="69850">
            <a:solidFill>
              <a:srgbClr val="2704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ru-RU" dirty="0">
                <a:solidFill>
                  <a:srgbClr val="CC0000"/>
                </a:solidFill>
              </a:rPr>
              <a:t>Цена указана не в белорусских рублях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04800" y="838200"/>
            <a:ext cx="8839200" cy="1462088"/>
          </a:xfrm>
          <a:prstGeom prst="rect">
            <a:avLst/>
          </a:prstGeom>
          <a:noFill/>
          <a:ln w="9525">
            <a:noFill/>
            <a:miter lim="800000"/>
            <a:headEnd/>
            <a:tailEnd/>
          </a:ln>
        </p:spPr>
        <p:txBody>
          <a:bodyPr anchor="b"/>
          <a:lstStyle/>
          <a:p>
            <a:pPr algn="just" eaLnBrk="0" hangingPunct="0">
              <a:lnSpc>
                <a:spcPts val="1900"/>
              </a:lnSpc>
              <a:defRPr/>
            </a:pPr>
            <a:r>
              <a:rPr lang="ru-RU" sz="2400" b="1" dirty="0">
                <a:solidFill>
                  <a:srgbClr val="CC0000"/>
                </a:solidFill>
                <a:latin typeface="Times New Roman" pitchFamily="18" charset="0"/>
                <a:cs typeface="Times New Roman" pitchFamily="18" charset="0"/>
              </a:rPr>
              <a:t>Ответственность </a:t>
            </a:r>
            <a:r>
              <a:rPr lang="ru-RU" sz="2400" b="1" dirty="0" smtClean="0">
                <a:solidFill>
                  <a:srgbClr val="CC0000"/>
                </a:solidFill>
                <a:latin typeface="Times New Roman" pitchFamily="18" charset="0"/>
                <a:cs typeface="Times New Roman" pitchFamily="18" charset="0"/>
              </a:rPr>
              <a:t>за </a:t>
            </a:r>
            <a:r>
              <a:rPr lang="ru-RU" sz="2400" b="1" dirty="0">
                <a:solidFill>
                  <a:srgbClr val="CC0000"/>
                </a:solidFill>
                <a:latin typeface="Times New Roman" pitchFamily="18" charset="0"/>
                <a:cs typeface="Times New Roman" pitchFamily="18" charset="0"/>
              </a:rPr>
              <a:t>нарушение правил торговли и оказания</a:t>
            </a:r>
            <a:br>
              <a:rPr lang="ru-RU" sz="2400" b="1" dirty="0">
                <a:solidFill>
                  <a:srgbClr val="CC0000"/>
                </a:solidFill>
                <a:latin typeface="Times New Roman" pitchFamily="18" charset="0"/>
                <a:cs typeface="Times New Roman" pitchFamily="18" charset="0"/>
              </a:rPr>
            </a:br>
            <a:r>
              <a:rPr lang="ru-RU" sz="2400" b="1" dirty="0">
                <a:solidFill>
                  <a:srgbClr val="CC0000"/>
                </a:solidFill>
                <a:latin typeface="Times New Roman" pitchFamily="18" charset="0"/>
                <a:cs typeface="Times New Roman" pitchFamily="18" charset="0"/>
              </a:rPr>
              <a:t>услуг населению </a:t>
            </a:r>
            <a:r>
              <a:rPr lang="ru-RU" sz="2400" b="1" dirty="0" smtClean="0">
                <a:solidFill>
                  <a:srgbClr val="CC0000"/>
                </a:solidFill>
                <a:latin typeface="Times New Roman" pitchFamily="18" charset="0"/>
                <a:cs typeface="Times New Roman" pitchFamily="18" charset="0"/>
              </a:rPr>
              <a:t>по части </a:t>
            </a:r>
            <a:r>
              <a:rPr lang="ru-RU" sz="2400" b="1" dirty="0">
                <a:solidFill>
                  <a:srgbClr val="CC0000"/>
                </a:solidFill>
                <a:latin typeface="Times New Roman" pitchFamily="18" charset="0"/>
                <a:cs typeface="Times New Roman" pitchFamily="18" charset="0"/>
              </a:rPr>
              <a:t>4 – 6 статьи 12.26 </a:t>
            </a:r>
            <a:r>
              <a:rPr lang="ru-RU" sz="2400" b="1" dirty="0" err="1" smtClean="0">
                <a:solidFill>
                  <a:srgbClr val="CC0000"/>
                </a:solidFill>
                <a:latin typeface="Times New Roman" pitchFamily="18" charset="0"/>
                <a:cs typeface="Times New Roman" pitchFamily="18" charset="0"/>
              </a:rPr>
              <a:t>КоАП</a:t>
            </a:r>
            <a:endParaRPr lang="ru-RU" sz="2400" b="1" dirty="0">
              <a:solidFill>
                <a:srgbClr val="CC0000"/>
              </a:solidFill>
              <a:latin typeface="Times New Roman" pitchFamily="18" charset="0"/>
              <a:cs typeface="Times New Roman" pitchFamily="18" charset="0"/>
            </a:endParaRPr>
          </a:p>
          <a:p>
            <a:pPr algn="ctr" eaLnBrk="0" hangingPunct="0">
              <a:lnSpc>
                <a:spcPts val="1700"/>
              </a:lnSpc>
              <a:defRPr/>
            </a:pPr>
            <a:endParaRPr lang="ru-RU" sz="1400" b="1" dirty="0">
              <a:solidFill>
                <a:schemeClr val="tx2">
                  <a:lumMod val="60000"/>
                  <a:lumOff val="40000"/>
                </a:schemeClr>
              </a:solidFill>
            </a:endParaRPr>
          </a:p>
          <a:p>
            <a:pPr algn="just" eaLnBrk="0" hangingPunct="0">
              <a:lnSpc>
                <a:spcPts val="1700"/>
              </a:lnSpc>
              <a:defRPr/>
            </a:pPr>
            <a:r>
              <a:rPr lang="ru-RU" b="1" dirty="0" smtClean="0">
                <a:solidFill>
                  <a:srgbClr val="0070C0"/>
                </a:solidFill>
                <a:latin typeface="Times New Roman" pitchFamily="18" charset="0"/>
                <a:cs typeface="Times New Roman" pitchFamily="18" charset="0"/>
              </a:rPr>
              <a:t>(органы </a:t>
            </a:r>
            <a:r>
              <a:rPr lang="ru-RU" b="1" dirty="0">
                <a:solidFill>
                  <a:srgbClr val="0070C0"/>
                </a:solidFill>
                <a:latin typeface="Times New Roman" pitchFamily="18" charset="0"/>
                <a:cs typeface="Times New Roman" pitchFamily="18" charset="0"/>
              </a:rPr>
              <a:t>Комитета государственного контроля (по ч. 4,5 ст. 12.26 </a:t>
            </a:r>
            <a:r>
              <a:rPr lang="ru-RU" b="1" dirty="0" err="1">
                <a:solidFill>
                  <a:srgbClr val="0070C0"/>
                </a:solidFill>
                <a:latin typeface="Times New Roman" pitchFamily="18" charset="0"/>
                <a:cs typeface="Times New Roman" pitchFamily="18" charset="0"/>
              </a:rPr>
              <a:t>КоАП</a:t>
            </a:r>
            <a:r>
              <a:rPr lang="ru-RU" b="1" dirty="0" smtClean="0">
                <a:solidFill>
                  <a:srgbClr val="0070C0"/>
                </a:solidFill>
                <a:latin typeface="Times New Roman" pitchFamily="18" charset="0"/>
                <a:cs typeface="Times New Roman" pitchFamily="18" charset="0"/>
              </a:rPr>
              <a:t>); налоговые </a:t>
            </a:r>
            <a:r>
              <a:rPr lang="ru-RU" b="1" dirty="0">
                <a:solidFill>
                  <a:srgbClr val="0070C0"/>
                </a:solidFill>
                <a:latin typeface="Times New Roman" pitchFamily="18" charset="0"/>
                <a:cs typeface="Times New Roman" pitchFamily="18" charset="0"/>
              </a:rPr>
              <a:t>органы (по ч. 4,5 ст. 12.267 </a:t>
            </a:r>
            <a:r>
              <a:rPr lang="ru-RU" b="1" dirty="0" err="1">
                <a:solidFill>
                  <a:srgbClr val="0070C0"/>
                </a:solidFill>
                <a:latin typeface="Times New Roman" pitchFamily="18" charset="0"/>
                <a:cs typeface="Times New Roman" pitchFamily="18" charset="0"/>
              </a:rPr>
              <a:t>КоАП</a:t>
            </a:r>
            <a:r>
              <a:rPr lang="ru-RU" b="1" dirty="0" smtClean="0">
                <a:solidFill>
                  <a:srgbClr val="0070C0"/>
                </a:solidFill>
                <a:latin typeface="Times New Roman" pitchFamily="18" charset="0"/>
                <a:cs typeface="Times New Roman" pitchFamily="18" charset="0"/>
              </a:rPr>
              <a:t>); органы </a:t>
            </a:r>
            <a:r>
              <a:rPr lang="ru-RU" b="1" dirty="0">
                <a:solidFill>
                  <a:srgbClr val="0070C0"/>
                </a:solidFill>
                <a:latin typeface="Times New Roman" pitchFamily="18" charset="0"/>
                <a:cs typeface="Times New Roman" pitchFamily="18" charset="0"/>
              </a:rPr>
              <a:t>внутренних дел и Министерства торговли (по ч 4-6 ст. 12.26 </a:t>
            </a:r>
            <a:r>
              <a:rPr lang="ru-RU" b="1" dirty="0" err="1">
                <a:solidFill>
                  <a:srgbClr val="0070C0"/>
                </a:solidFill>
                <a:latin typeface="Times New Roman" pitchFamily="18" charset="0"/>
                <a:cs typeface="Times New Roman" pitchFamily="18" charset="0"/>
              </a:rPr>
              <a:t>КоАП</a:t>
            </a:r>
            <a:r>
              <a:rPr lang="ru-RU" b="1" dirty="0" smtClean="0">
                <a:solidFill>
                  <a:srgbClr val="0070C0"/>
                </a:solidFill>
                <a:latin typeface="Times New Roman" pitchFamily="18" charset="0"/>
                <a:cs typeface="Times New Roman" pitchFamily="18" charset="0"/>
              </a:rPr>
              <a:t>))</a:t>
            </a:r>
            <a:endParaRPr lang="ru-RU" b="1" dirty="0">
              <a:solidFill>
                <a:srgbClr val="0070C0"/>
              </a:solidFill>
              <a:latin typeface="Times New Roman" pitchFamily="18" charset="0"/>
              <a:cs typeface="Times New Roman" pitchFamily="18" charset="0"/>
            </a:endParaRPr>
          </a:p>
          <a:p>
            <a:pPr algn="ctr" eaLnBrk="0" hangingPunct="0">
              <a:lnSpc>
                <a:spcPts val="1900"/>
              </a:lnSpc>
              <a:defRPr/>
            </a:pPr>
            <a:endParaRPr lang="ru-RU" sz="2400" dirty="0">
              <a:solidFill>
                <a:srgbClr val="CC0000"/>
              </a:solidFill>
            </a:endParaRPr>
          </a:p>
        </p:txBody>
      </p:sp>
      <p:graphicFrame>
        <p:nvGraphicFramePr>
          <p:cNvPr id="50234" name="Group 58"/>
          <p:cNvGraphicFramePr>
            <a:graphicFrameLocks noGrp="1"/>
          </p:cNvGraphicFramePr>
          <p:nvPr/>
        </p:nvGraphicFramePr>
        <p:xfrm>
          <a:off x="228600" y="2819400"/>
          <a:ext cx="8382000" cy="4019232"/>
        </p:xfrm>
        <a:graphic>
          <a:graphicData uri="http://schemas.openxmlformats.org/drawingml/2006/table">
            <a:tbl>
              <a:tblPr/>
              <a:tblGrid>
                <a:gridCol w="4702175"/>
                <a:gridCol w="3679825"/>
              </a:tblGrid>
              <a:tr h="1219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587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Нарушение индивидуальным предпринимателем или должностным лицом юридического лица установленного порядка реализации табачных изделий, выразившееся в розничной торговле индивидуальным предпринимателем или юридическим лицом табачными изделиями в местах и формах, в которых в соответствии с законодательными актами она запрещена, а также в продаже табачных изделий несовершеннолетним</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двадцати до пятидесяти базовых величин</a:t>
                      </a:r>
                      <a:endParaRPr kumimoji="0" lang="ru-RU" sz="12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366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Нарушение индивидуальным предпринимателем или должностным лицом юридического лица установленного порядка реализации алкогольных напитков, выразившееся в розничной торговле индивидуальным предпринимателем или юридическим лицом алкогольными напитками с использованием торговых автоматов, иных электронных устройств, а также в автолавках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автомагазинах</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не относящихся к системе потребкооперации</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ста пятидесяти  до двухсот базовых величин,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для индивидуального предпринимателя или юридическое лицо </a:t>
                      </a: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от двухсот до пятисот базовых величин</a:t>
                      </a:r>
                      <a:endParaRPr kumimoji="0" lang="ru-RU" sz="12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9647">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Розничная торговля этиловым спиртом, </a:t>
                      </a:r>
                      <a:r>
                        <a:rPr lang="ru-RU" sz="1100" kern="1200" baseline="0" dirty="0" smtClean="0">
                          <a:solidFill>
                            <a:schemeClr val="tx1"/>
                          </a:solidFill>
                          <a:latin typeface="Times New Roman" pitchFamily="18" charset="0"/>
                          <a:ea typeface="+mn-ea"/>
                          <a:cs typeface="Times New Roman" pitchFamily="18" charset="0"/>
                        </a:rPr>
                        <a:t>получаемым из пищевого сырья, или непищевым этиловым спиртом, осуществляемая юридическим лицом в нарушение установленного законодательными актами запрета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Штраф </a:t>
                      </a: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а на юридическое лицо - </a:t>
                      </a: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от ста пятидесяти до двухсот базовых величин с конфискацией указанного спирта</a:t>
                      </a:r>
                      <a:endParaRPr kumimoji="0" lang="ru-RU" sz="12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ChangeArrowheads="1"/>
          </p:cNvSpPr>
          <p:nvPr/>
        </p:nvSpPr>
        <p:spPr bwMode="auto">
          <a:xfrm>
            <a:off x="304800" y="762000"/>
            <a:ext cx="8631238" cy="2133600"/>
          </a:xfrm>
          <a:prstGeom prst="rect">
            <a:avLst/>
          </a:prstGeom>
          <a:noFill/>
          <a:ln w="9525">
            <a:noFill/>
            <a:miter lim="800000"/>
            <a:headEnd/>
            <a:tailEnd/>
          </a:ln>
        </p:spPr>
        <p:txBody>
          <a:bodyPr anchor="b"/>
          <a:lstStyle/>
          <a:p>
            <a:pPr algn="ctr" eaLnBrk="0" hangingPunct="0">
              <a:defRPr/>
            </a:pPr>
            <a:r>
              <a:rPr lang="ru-RU" sz="2400" b="1" dirty="0">
                <a:solidFill>
                  <a:srgbClr val="CC0000"/>
                </a:solidFill>
                <a:latin typeface="Times New Roman" pitchFamily="18" charset="0"/>
                <a:cs typeface="Times New Roman" pitchFamily="18" charset="0"/>
              </a:rPr>
              <a:t>Ответственность </a:t>
            </a:r>
            <a:r>
              <a:rPr lang="ru-RU" sz="2400" b="1" dirty="0" smtClean="0">
                <a:solidFill>
                  <a:srgbClr val="CC0000"/>
                </a:solidFill>
                <a:latin typeface="Times New Roman" pitchFamily="18" charset="0"/>
                <a:cs typeface="Times New Roman" pitchFamily="18" charset="0"/>
              </a:rPr>
              <a:t>за нарушение законодательства </a:t>
            </a:r>
            <a:br>
              <a:rPr lang="ru-RU" sz="2400" b="1" dirty="0" smtClean="0">
                <a:solidFill>
                  <a:srgbClr val="CC0000"/>
                </a:solidFill>
                <a:latin typeface="Times New Roman" pitchFamily="18" charset="0"/>
                <a:cs typeface="Times New Roman" pitchFamily="18" charset="0"/>
              </a:rPr>
            </a:br>
            <a:r>
              <a:rPr lang="ru-RU" sz="2400" b="1" dirty="0" smtClean="0">
                <a:solidFill>
                  <a:srgbClr val="CC0000"/>
                </a:solidFill>
                <a:latin typeface="Times New Roman" pitchFamily="18" charset="0"/>
                <a:cs typeface="Times New Roman" pitchFamily="18" charset="0"/>
              </a:rPr>
              <a:t>по статье 12.16. </a:t>
            </a:r>
            <a:r>
              <a:rPr lang="ru-RU" sz="2400" b="1" dirty="0" err="1" smtClean="0">
                <a:solidFill>
                  <a:srgbClr val="CC0000"/>
                </a:solidFill>
                <a:latin typeface="Times New Roman" pitchFamily="18" charset="0"/>
                <a:cs typeface="Times New Roman" pitchFamily="18" charset="0"/>
              </a:rPr>
              <a:t>КоАП</a:t>
            </a:r>
            <a:endParaRPr lang="ru-RU" sz="2400" b="1" dirty="0" smtClean="0">
              <a:solidFill>
                <a:srgbClr val="CC0000"/>
              </a:solidFill>
              <a:latin typeface="Times New Roman" pitchFamily="18" charset="0"/>
              <a:cs typeface="Times New Roman" pitchFamily="18" charset="0"/>
            </a:endParaRPr>
          </a:p>
          <a:p>
            <a:pPr algn="ctr" eaLnBrk="0" hangingPunct="0">
              <a:defRPr/>
            </a:pPr>
            <a:endParaRPr lang="ru-RU" sz="2400" b="1" dirty="0" smtClean="0">
              <a:solidFill>
                <a:srgbClr val="CC0000"/>
              </a:solidFill>
            </a:endParaRPr>
          </a:p>
          <a:p>
            <a:pPr indent="720000" algn="just" eaLnBrk="0" hangingPunct="0">
              <a:defRPr/>
            </a:pPr>
            <a:r>
              <a:rPr lang="ru-RU" sz="2000" b="1" dirty="0">
                <a:solidFill>
                  <a:srgbClr val="0070C0"/>
                </a:solidFill>
                <a:latin typeface="Times New Roman" pitchFamily="18" charset="0"/>
                <a:cs typeface="Times New Roman" pitchFamily="18" charset="0"/>
              </a:rPr>
              <a:t>(органы внутренних дел; </a:t>
            </a:r>
            <a:r>
              <a:rPr lang="ru-RU" sz="2000" b="1" dirty="0" smtClean="0">
                <a:solidFill>
                  <a:srgbClr val="0070C0"/>
                </a:solidFill>
                <a:latin typeface="Times New Roman" pitchFamily="18" charset="0"/>
                <a:cs typeface="Times New Roman" pitchFamily="18" charset="0"/>
              </a:rPr>
              <a:t> органы </a:t>
            </a:r>
            <a:r>
              <a:rPr lang="ru-RU" sz="2000" b="1" dirty="0">
                <a:solidFill>
                  <a:srgbClr val="0070C0"/>
                </a:solidFill>
                <a:latin typeface="Times New Roman" pitchFamily="18" charset="0"/>
                <a:cs typeface="Times New Roman" pitchFamily="18" charset="0"/>
              </a:rPr>
              <a:t>Комитета государственного контроля;  </a:t>
            </a:r>
            <a:r>
              <a:rPr lang="ru-RU" sz="2000" b="1" dirty="0" smtClean="0">
                <a:solidFill>
                  <a:srgbClr val="0070C0"/>
                </a:solidFill>
                <a:latin typeface="Times New Roman" pitchFamily="18" charset="0"/>
                <a:cs typeface="Times New Roman" pitchFamily="18" charset="0"/>
              </a:rPr>
              <a:t> органы </a:t>
            </a:r>
            <a:r>
              <a:rPr lang="ru-RU" sz="2000" b="1" dirty="0">
                <a:solidFill>
                  <a:srgbClr val="0070C0"/>
                </a:solidFill>
                <a:latin typeface="Times New Roman" pitchFamily="18" charset="0"/>
                <a:cs typeface="Times New Roman" pitchFamily="18" charset="0"/>
              </a:rPr>
              <a:t>Министерства </a:t>
            </a:r>
            <a:r>
              <a:rPr lang="ru-RU" sz="2000" b="1" dirty="0" smtClean="0">
                <a:solidFill>
                  <a:srgbClr val="0070C0"/>
                </a:solidFill>
                <a:latin typeface="Times New Roman" pitchFamily="18" charset="0"/>
                <a:cs typeface="Times New Roman" pitchFamily="18" charset="0"/>
              </a:rPr>
              <a:t>торговли)</a:t>
            </a:r>
            <a:endParaRPr lang="ru-RU" sz="2000" dirty="0">
              <a:solidFill>
                <a:srgbClr val="0070C0"/>
              </a:solidFill>
              <a:latin typeface="Times New Roman" pitchFamily="18" charset="0"/>
              <a:cs typeface="Times New Roman" pitchFamily="18" charset="0"/>
            </a:endParaRPr>
          </a:p>
          <a:p>
            <a:pPr algn="ctr" eaLnBrk="0" hangingPunct="0">
              <a:defRPr/>
            </a:pPr>
            <a:endParaRPr lang="ru-RU" sz="2000" dirty="0">
              <a:solidFill>
                <a:srgbClr val="CC0000"/>
              </a:solidFill>
            </a:endParaRPr>
          </a:p>
        </p:txBody>
      </p:sp>
      <p:graphicFrame>
        <p:nvGraphicFramePr>
          <p:cNvPr id="52256" name="Group 32"/>
          <p:cNvGraphicFramePr>
            <a:graphicFrameLocks noGrp="1"/>
          </p:cNvGraphicFramePr>
          <p:nvPr/>
        </p:nvGraphicFramePr>
        <p:xfrm>
          <a:off x="304800" y="3810000"/>
          <a:ext cx="8305800" cy="2240280"/>
        </p:xfrm>
        <a:graphic>
          <a:graphicData uri="http://schemas.openxmlformats.org/drawingml/2006/table">
            <a:tbl>
              <a:tblPr/>
              <a:tblGrid>
                <a:gridCol w="4659313"/>
                <a:gridCol w="3646487"/>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Ответственность</a:t>
                      </a: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Обман покупателей, заказчиков или иных потребителей работником индивидуального предпринимателя или юридического лица, осуществляющих реализацию товаров, выполнение работ или оказание услуг, либо обман потребителей индивидуальным предпринимателем, осуществляющим такую же деятельность (обман потребителей)</a:t>
                      </a:r>
                      <a:endParaRPr kumimoji="0" lang="ru-RU"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двух до двадцати пяти базовых величин с лишением права заниматься определенной деятельностью или без лишения</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ChangeArrowheads="1"/>
          </p:cNvSpPr>
          <p:nvPr/>
        </p:nvSpPr>
        <p:spPr bwMode="auto">
          <a:xfrm>
            <a:off x="990600" y="457200"/>
            <a:ext cx="7793038" cy="1600200"/>
          </a:xfrm>
          <a:prstGeom prst="rect">
            <a:avLst/>
          </a:prstGeom>
          <a:noFill/>
          <a:ln w="9525">
            <a:noFill/>
            <a:miter lim="800000"/>
            <a:headEnd/>
            <a:tailEnd/>
          </a:ln>
        </p:spPr>
        <p:txBody>
          <a:bodyPr anchor="b"/>
          <a:lstStyle/>
          <a:p>
            <a:pPr algn="just" eaLnBrk="0" hangingPunct="0">
              <a:defRPr/>
            </a:pPr>
            <a:r>
              <a:rPr lang="ru-RU" sz="2400" b="1" dirty="0">
                <a:solidFill>
                  <a:srgbClr val="CC0000"/>
                </a:solidFill>
                <a:latin typeface="Times New Roman" pitchFamily="18" charset="0"/>
                <a:cs typeface="Times New Roman" pitchFamily="18" charset="0"/>
              </a:rPr>
              <a:t>Ответственность </a:t>
            </a:r>
            <a:r>
              <a:rPr lang="ru-RU" sz="2400" b="1" dirty="0" smtClean="0">
                <a:solidFill>
                  <a:srgbClr val="CC0000"/>
                </a:solidFill>
                <a:latin typeface="Times New Roman" pitchFamily="18" charset="0"/>
                <a:cs typeface="Times New Roman" pitchFamily="18" charset="0"/>
              </a:rPr>
              <a:t> за нарушение законодательства о рекламе по статье </a:t>
            </a:r>
            <a:r>
              <a:rPr lang="ru-RU" sz="2400" b="1" dirty="0">
                <a:solidFill>
                  <a:srgbClr val="CC0000"/>
                </a:solidFill>
                <a:latin typeface="Times New Roman" pitchFamily="18" charset="0"/>
                <a:cs typeface="Times New Roman" pitchFamily="18" charset="0"/>
              </a:rPr>
              <a:t>12.15 </a:t>
            </a:r>
            <a:r>
              <a:rPr lang="ru-RU" sz="2400" b="1" dirty="0" err="1" smtClean="0">
                <a:solidFill>
                  <a:srgbClr val="CC0000"/>
                </a:solidFill>
                <a:latin typeface="Times New Roman" pitchFamily="18" charset="0"/>
                <a:cs typeface="Times New Roman" pitchFamily="18" charset="0"/>
              </a:rPr>
              <a:t>КоАП</a:t>
            </a:r>
            <a:endParaRPr lang="ru-RU" sz="2400" b="1" dirty="0">
              <a:solidFill>
                <a:srgbClr val="CC0000"/>
              </a:solidFill>
              <a:latin typeface="Times New Roman" pitchFamily="18" charset="0"/>
              <a:cs typeface="Times New Roman" pitchFamily="18" charset="0"/>
            </a:endParaRPr>
          </a:p>
          <a:p>
            <a:pPr algn="just" eaLnBrk="0" hangingPunct="0">
              <a:defRPr/>
            </a:pPr>
            <a:endParaRPr lang="ru-RU" b="1" dirty="0" smtClean="0">
              <a:solidFill>
                <a:srgbClr val="0070C0"/>
              </a:solidFill>
              <a:latin typeface="Times New Roman" pitchFamily="18" charset="0"/>
              <a:cs typeface="Times New Roman" pitchFamily="18" charset="0"/>
            </a:endParaRPr>
          </a:p>
          <a:p>
            <a:pPr algn="just" eaLnBrk="0" hangingPunct="0">
              <a:defRPr/>
            </a:pPr>
            <a:r>
              <a:rPr lang="ru-RU" b="1" dirty="0" smtClean="0">
                <a:solidFill>
                  <a:srgbClr val="0070C0"/>
                </a:solidFill>
                <a:latin typeface="Times New Roman" pitchFamily="18" charset="0"/>
                <a:cs typeface="Times New Roman" pitchFamily="18" charset="0"/>
              </a:rPr>
              <a:t>(органы </a:t>
            </a:r>
            <a:r>
              <a:rPr lang="ru-RU" b="1" dirty="0">
                <a:solidFill>
                  <a:srgbClr val="0070C0"/>
                </a:solidFill>
                <a:latin typeface="Times New Roman" pitchFamily="18" charset="0"/>
                <a:cs typeface="Times New Roman" pitchFamily="18" charset="0"/>
              </a:rPr>
              <a:t>Комитета государственного контроля (по ч. 2 ст. 12.15 </a:t>
            </a:r>
            <a:r>
              <a:rPr lang="ru-RU" b="1" dirty="0" err="1">
                <a:solidFill>
                  <a:srgbClr val="0070C0"/>
                </a:solidFill>
                <a:latin typeface="Times New Roman" pitchFamily="18" charset="0"/>
                <a:cs typeface="Times New Roman" pitchFamily="18" charset="0"/>
              </a:rPr>
              <a:t>КоАП</a:t>
            </a:r>
            <a:r>
              <a:rPr lang="ru-RU" b="1" dirty="0" smtClean="0">
                <a:solidFill>
                  <a:srgbClr val="0070C0"/>
                </a:solidFill>
                <a:latin typeface="Times New Roman" pitchFamily="18" charset="0"/>
                <a:cs typeface="Times New Roman" pitchFamily="18" charset="0"/>
              </a:rPr>
              <a:t>); Министерства </a:t>
            </a:r>
            <a:r>
              <a:rPr lang="ru-RU" b="1" dirty="0">
                <a:solidFill>
                  <a:srgbClr val="0070C0"/>
                </a:solidFill>
                <a:latin typeface="Times New Roman" pitchFamily="18" charset="0"/>
                <a:cs typeface="Times New Roman" pitchFamily="18" charset="0"/>
              </a:rPr>
              <a:t>торговли (по ст. 12.15 </a:t>
            </a:r>
            <a:r>
              <a:rPr lang="ru-RU" b="1" dirty="0" err="1">
                <a:solidFill>
                  <a:srgbClr val="0070C0"/>
                </a:solidFill>
                <a:latin typeface="Times New Roman" pitchFamily="18" charset="0"/>
                <a:cs typeface="Times New Roman" pitchFamily="18" charset="0"/>
              </a:rPr>
              <a:t>КоАП</a:t>
            </a:r>
            <a:r>
              <a:rPr lang="ru-RU" b="1" dirty="0" smtClean="0">
                <a:solidFill>
                  <a:srgbClr val="0070C0"/>
                </a:solidFill>
                <a:latin typeface="Times New Roman" pitchFamily="18" charset="0"/>
                <a:cs typeface="Times New Roman" pitchFamily="18" charset="0"/>
              </a:rPr>
              <a:t>); облисполкомы</a:t>
            </a:r>
            <a:r>
              <a:rPr lang="ru-RU" b="1" dirty="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Минский </a:t>
            </a:r>
            <a:r>
              <a:rPr lang="ru-RU" b="1" dirty="0">
                <a:solidFill>
                  <a:srgbClr val="0070C0"/>
                </a:solidFill>
                <a:latin typeface="Times New Roman" pitchFamily="18" charset="0"/>
                <a:cs typeface="Times New Roman" pitchFamily="18" charset="0"/>
              </a:rPr>
              <a:t>горисполком (поч.1 ст. 12.15 </a:t>
            </a:r>
            <a:r>
              <a:rPr lang="ru-RU" b="1" dirty="0" err="1">
                <a:solidFill>
                  <a:srgbClr val="0070C0"/>
                </a:solidFill>
                <a:latin typeface="Times New Roman" pitchFamily="18" charset="0"/>
                <a:cs typeface="Times New Roman" pitchFamily="18" charset="0"/>
              </a:rPr>
              <a:t>КоАП</a:t>
            </a:r>
            <a:r>
              <a:rPr lang="ru-RU" b="1" dirty="0" smtClean="0">
                <a:solidFill>
                  <a:srgbClr val="0070C0"/>
                </a:solidFill>
                <a:latin typeface="Times New Roman" pitchFamily="18" charset="0"/>
                <a:cs typeface="Times New Roman" pitchFamily="18" charset="0"/>
              </a:rPr>
              <a:t>)</a:t>
            </a:r>
            <a:endParaRPr lang="ru-RU" sz="2400" dirty="0">
              <a:solidFill>
                <a:srgbClr val="0070C0"/>
              </a:solidFill>
            </a:endParaRPr>
          </a:p>
        </p:txBody>
      </p:sp>
      <p:graphicFrame>
        <p:nvGraphicFramePr>
          <p:cNvPr id="51247" name="Group 47"/>
          <p:cNvGraphicFramePr>
            <a:graphicFrameLocks noGrp="1"/>
          </p:cNvGraphicFramePr>
          <p:nvPr/>
        </p:nvGraphicFramePr>
        <p:xfrm>
          <a:off x="609600" y="2667000"/>
          <a:ext cx="8305800" cy="4135120"/>
        </p:xfrm>
        <a:graphic>
          <a:graphicData uri="http://schemas.openxmlformats.org/drawingml/2006/table">
            <a:tbl>
              <a:tblPr/>
              <a:tblGrid>
                <a:gridCol w="4659313"/>
                <a:gridCol w="3646487"/>
              </a:tblGrid>
              <a:tr h="243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Ответственность</a:t>
                      </a: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75">
                <a:tc>
                  <a:txBody>
                    <a:bodyPr/>
                    <a:lstStyle/>
                    <a:p>
                      <a:pPr marL="0" marR="0" lvl="0" indent="0" algn="just" defTabSz="914400" rtl="0" eaLnBrk="0" fontAlgn="base" latinLnBrk="0" hangingPunct="0">
                        <a:lnSpc>
                          <a:spcPts val="14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Нарушение рекламодателем,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рекламопроизводителем</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рекламораспространителем</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или должностным лицом государственного органа законодательства о рекламе, в том числе размещение (распространение)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рекламораспространителем</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на территории Республики Беларусь рекламы, подлежащей согласованию с уполномоченным государственным органом, без такого согласования или рекламы продукции, товаров (работ, услуг), производимых на этой территории, изготовленной с привлечением иностранных или международных юридических лиц (организаций, не являющихся юридическими лицами), иностранных граждан или лиц без гражданства, кроме случаев, когда законодательными актами разрешено такое изготовление</a:t>
                      </a:r>
                      <a:endParaRPr kumimoji="0" lang="ru-RU" sz="13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 до тридцати базовых величин, а на индивидуального предпринимателя – от десяти до сорока базовых величин,  на юридическое лицо –  от двадцати до пятидесяти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smtClean="0">
                          <a:ln>
                            <a:noFill/>
                          </a:ln>
                          <a:solidFill>
                            <a:schemeClr val="tx1"/>
                          </a:solidFill>
                          <a:effectLst/>
                          <a:latin typeface="Times New Roman" pitchFamily="18" charset="0"/>
                          <a:cs typeface="Times New Roman" pitchFamily="18" charset="0"/>
                        </a:rPr>
                        <a:t>Проведение рекламной игры ее организатором с нарушением требований, предусмотренных законодательными актами, и (или) правил проведения данной игры</a:t>
                      </a: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a:t>
                      </a: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от десяти до двухсот базовых величин</a:t>
                      </a: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 а на юридическое лицо </a:t>
                      </a: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от двадцати до пятисот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ChangeArrowheads="1"/>
          </p:cNvSpPr>
          <p:nvPr/>
        </p:nvSpPr>
        <p:spPr bwMode="auto">
          <a:xfrm>
            <a:off x="228600" y="381000"/>
            <a:ext cx="8763000" cy="1462088"/>
          </a:xfrm>
          <a:prstGeom prst="rect">
            <a:avLst/>
          </a:prstGeom>
          <a:noFill/>
          <a:ln w="9525">
            <a:noFill/>
            <a:miter lim="800000"/>
            <a:headEnd/>
            <a:tailEnd/>
          </a:ln>
        </p:spPr>
        <p:txBody>
          <a:bodyPr anchor="b"/>
          <a:lstStyle/>
          <a:p>
            <a:pPr algn="ctr" eaLnBrk="0" hangingPunct="0">
              <a:lnSpc>
                <a:spcPts val="1900"/>
              </a:lnSpc>
              <a:defRPr/>
            </a:pPr>
            <a:r>
              <a:rPr lang="ru-RU" sz="2400" b="1" dirty="0">
                <a:solidFill>
                  <a:srgbClr val="CC0000"/>
                </a:solidFill>
                <a:latin typeface="Times New Roman" pitchFamily="18" charset="0"/>
                <a:cs typeface="Times New Roman" pitchFamily="18" charset="0"/>
              </a:rPr>
              <a:t>Ответственность </a:t>
            </a:r>
            <a:r>
              <a:rPr lang="ru-RU" sz="2400" b="1" dirty="0" smtClean="0">
                <a:solidFill>
                  <a:srgbClr val="CC0000"/>
                </a:solidFill>
                <a:latin typeface="Times New Roman" pitchFamily="18" charset="0"/>
                <a:cs typeface="Times New Roman" pitchFamily="18" charset="0"/>
              </a:rPr>
              <a:t>за нарушение законодательства о рекламе по </a:t>
            </a:r>
            <a:r>
              <a:rPr lang="ru-RU" sz="2400" b="1" dirty="0">
                <a:solidFill>
                  <a:srgbClr val="CC0000"/>
                </a:solidFill>
                <a:latin typeface="Times New Roman" pitchFamily="18" charset="0"/>
                <a:cs typeface="Times New Roman" pitchFamily="18" charset="0"/>
              </a:rPr>
              <a:t>части 1 – 3 статьи 12.26 </a:t>
            </a:r>
            <a:r>
              <a:rPr lang="ru-RU" sz="2400" b="1" dirty="0" err="1">
                <a:solidFill>
                  <a:srgbClr val="CC0000"/>
                </a:solidFill>
                <a:latin typeface="Times New Roman" pitchFamily="18" charset="0"/>
                <a:cs typeface="Times New Roman" pitchFamily="18" charset="0"/>
              </a:rPr>
              <a:t>КоАП</a:t>
            </a:r>
            <a:endParaRPr lang="ru-RU" sz="2400" b="1" dirty="0">
              <a:solidFill>
                <a:srgbClr val="CC0000"/>
              </a:solidFill>
              <a:latin typeface="Times New Roman" pitchFamily="18" charset="0"/>
              <a:cs typeface="Times New Roman" pitchFamily="18" charset="0"/>
            </a:endParaRPr>
          </a:p>
          <a:p>
            <a:pPr algn="ctr" eaLnBrk="0" hangingPunct="0">
              <a:lnSpc>
                <a:spcPts val="1700"/>
              </a:lnSpc>
              <a:defRPr/>
            </a:pPr>
            <a:endParaRPr lang="ru-RU" sz="1600" b="1" dirty="0">
              <a:solidFill>
                <a:schemeClr val="tx2">
                  <a:lumMod val="60000"/>
                  <a:lumOff val="40000"/>
                </a:schemeClr>
              </a:solidFill>
            </a:endParaRPr>
          </a:p>
          <a:p>
            <a:pPr indent="720000" algn="just" eaLnBrk="0" hangingPunct="0">
              <a:lnSpc>
                <a:spcPts val="1400"/>
              </a:lnSpc>
              <a:defRPr/>
            </a:pPr>
            <a:r>
              <a:rPr lang="ru-RU" b="1" dirty="0" smtClean="0">
                <a:solidFill>
                  <a:srgbClr val="0070C0"/>
                </a:solidFill>
                <a:latin typeface="Times New Roman" pitchFamily="18" charset="0"/>
                <a:cs typeface="Times New Roman" pitchFamily="18" charset="0"/>
              </a:rPr>
              <a:t>(органы </a:t>
            </a:r>
            <a:r>
              <a:rPr lang="ru-RU" b="1" dirty="0">
                <a:solidFill>
                  <a:srgbClr val="0070C0"/>
                </a:solidFill>
                <a:latin typeface="Times New Roman" pitchFamily="18" charset="0"/>
                <a:cs typeface="Times New Roman" pitchFamily="18" charset="0"/>
              </a:rPr>
              <a:t>Комитета государственного контроля</a:t>
            </a:r>
            <a:r>
              <a:rPr lang="ru-RU" b="1" dirty="0" smtClean="0">
                <a:solidFill>
                  <a:srgbClr val="0070C0"/>
                </a:solidFill>
                <a:latin typeface="Times New Roman" pitchFamily="18" charset="0"/>
                <a:cs typeface="Times New Roman" pitchFamily="18" charset="0"/>
              </a:rPr>
              <a:t>; налоговые </a:t>
            </a:r>
            <a:r>
              <a:rPr lang="ru-RU" b="1" dirty="0">
                <a:solidFill>
                  <a:srgbClr val="0070C0"/>
                </a:solidFill>
                <a:latin typeface="Times New Roman" pitchFamily="18" charset="0"/>
                <a:cs typeface="Times New Roman" pitchFamily="18" charset="0"/>
              </a:rPr>
              <a:t>органы</a:t>
            </a:r>
            <a:r>
              <a:rPr lang="ru-RU" b="1" dirty="0" smtClean="0">
                <a:solidFill>
                  <a:srgbClr val="0070C0"/>
                </a:solidFill>
                <a:latin typeface="Times New Roman" pitchFamily="18" charset="0"/>
                <a:cs typeface="Times New Roman" pitchFamily="18" charset="0"/>
              </a:rPr>
              <a:t>; </a:t>
            </a:r>
            <a:endParaRPr lang="ru-RU" b="1" dirty="0">
              <a:solidFill>
                <a:srgbClr val="0070C0"/>
              </a:solidFill>
              <a:latin typeface="Times New Roman" pitchFamily="18" charset="0"/>
              <a:cs typeface="Times New Roman" pitchFamily="18" charset="0"/>
            </a:endParaRPr>
          </a:p>
          <a:p>
            <a:pPr indent="720000" algn="just" eaLnBrk="0" hangingPunct="0">
              <a:lnSpc>
                <a:spcPts val="1400"/>
              </a:lnSpc>
              <a:defRPr/>
            </a:pPr>
            <a:r>
              <a:rPr lang="ru-RU" b="1" dirty="0" smtClean="0">
                <a:solidFill>
                  <a:srgbClr val="0070C0"/>
                </a:solidFill>
                <a:latin typeface="Times New Roman" pitchFamily="18" charset="0"/>
                <a:cs typeface="Times New Roman" pitchFamily="18" charset="0"/>
              </a:rPr>
              <a:t> </a:t>
            </a:r>
            <a:r>
              <a:rPr lang="ru-RU" b="1" dirty="0">
                <a:solidFill>
                  <a:srgbClr val="0070C0"/>
                </a:solidFill>
                <a:latin typeface="Times New Roman" pitchFamily="18" charset="0"/>
                <a:cs typeface="Times New Roman" pitchFamily="18" charset="0"/>
              </a:rPr>
              <a:t>органы внутренних дел и Министерства </a:t>
            </a:r>
            <a:r>
              <a:rPr lang="ru-RU" b="1" dirty="0" smtClean="0">
                <a:solidFill>
                  <a:srgbClr val="0070C0"/>
                </a:solidFill>
                <a:latin typeface="Times New Roman" pitchFamily="18" charset="0"/>
                <a:cs typeface="Times New Roman" pitchFamily="18" charset="0"/>
              </a:rPr>
              <a:t>торговли)</a:t>
            </a:r>
            <a:endParaRPr lang="ru-RU" b="1" dirty="0">
              <a:solidFill>
                <a:srgbClr val="0070C0"/>
              </a:solidFill>
              <a:latin typeface="Times New Roman" pitchFamily="18" charset="0"/>
              <a:cs typeface="Times New Roman" pitchFamily="18" charset="0"/>
            </a:endParaRPr>
          </a:p>
        </p:txBody>
      </p:sp>
      <p:graphicFrame>
        <p:nvGraphicFramePr>
          <p:cNvPr id="53312" name="Group 64"/>
          <p:cNvGraphicFramePr>
            <a:graphicFrameLocks noGrp="1"/>
          </p:cNvGraphicFramePr>
          <p:nvPr/>
        </p:nvGraphicFramePr>
        <p:xfrm>
          <a:off x="304800" y="2362200"/>
          <a:ext cx="8458200" cy="4229735"/>
        </p:xfrm>
        <a:graphic>
          <a:graphicData uri="http://schemas.openxmlformats.org/drawingml/2006/table">
            <a:tbl>
              <a:tblPr/>
              <a:tblGrid>
                <a:gridCol w="6543675"/>
                <a:gridCol w="1914525"/>
              </a:tblGrid>
              <a:tr h="1219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Нарушение индивидуальным предпринимателем или должностным лицом юридического лица установленного порядка рекламы алкогольных напитков, пива и слабоалкогольных напитков, выразившееся в ее размещении (распространении) в местах, где оно запрещено, либо с нарушением предусмотренных законодательными актами требований к содержанию рекламы этих напитков и пива</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75">
                <a:tc>
                  <a:txBody>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Нарушение индивидуальным предпринимателем или должностным лицом юридического лица установленного порядка рекламы алкогольных напитков, пива и слабоалкогольных напитков, выразившееся в использовании при организации и проведении гуманитарных мероприятий наименований видов и торговых марок алкогольных напитков, бесплатном (безвозмездном) распространении алкогольных напитков, пива, слабоалкогольных напитков (за исключением дегустаций, осуществляемых в маркетинговых целях), в том числе в предоставлении более пяти литров таких напитков в качестве призов (подарков) при проведении конкурсов, лотерей, игр, иных игровых, рекламных, культурных, образовательных и спортивных мероприятий, пари, либо в организации и проведении таких мероприятий в целях стимулирования реализации алкогольных напитков, пива, слабоалкогольных напитков</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5700">
                <a:tc>
                  <a:txBody>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 Нарушение индивидуальным предпринимателем или должностным лицом юридического лица установленных запретов в отношении рекламы табачных изделий, выразившееся в размещении (распространении) рекламы табачных изделий, бесплатном (безвозмездном) распространении табачных изделий, а равно предложении гражданам, покупающим табачные изделия или представляющим доказательства такой покупки, товаров или прав на участие в конкурсах, лотереях, играх, иных игровых и рекламных мероприятиях, пари</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p:cNvPicPr>
            <a:picLocks noChangeAspect="1" noChangeArrowheads="1"/>
          </p:cNvPicPr>
          <p:nvPr/>
        </p:nvPicPr>
        <p:blipFill>
          <a:blip r:embed="rId2" cstate="print"/>
          <a:srcRect/>
          <a:stretch>
            <a:fillRect/>
          </a:stretch>
        </p:blipFill>
        <p:spPr bwMode="auto">
          <a:xfrm>
            <a:off x="685800" y="685800"/>
            <a:ext cx="7620000" cy="5943600"/>
          </a:xfrm>
          <a:prstGeom prst="rect">
            <a:avLst/>
          </a:prstGeom>
          <a:solidFill>
            <a:schemeClr val="accent2">
              <a:lumMod val="40000"/>
              <a:lumOff val="60000"/>
            </a:schemeClr>
          </a:solidFill>
          <a:ln w="22225">
            <a:solidFill>
              <a:srgbClr val="0000FF"/>
            </a:solidFill>
            <a:miter lim="800000"/>
            <a:headEnd/>
            <a:tailEnd/>
          </a:ln>
        </p:spPr>
      </p:pic>
      <p:sp>
        <p:nvSpPr>
          <p:cNvPr id="4" name="Скругленная прямоугольная выноска 3"/>
          <p:cNvSpPr/>
          <p:nvPr/>
        </p:nvSpPr>
        <p:spPr>
          <a:xfrm>
            <a:off x="914400" y="1905000"/>
            <a:ext cx="1828800" cy="1066800"/>
          </a:xfrm>
          <a:prstGeom prst="wedgeRoundRectCallout">
            <a:avLst>
              <a:gd name="adj1" fmla="val -28973"/>
              <a:gd name="adj2" fmla="val 74460"/>
              <a:gd name="adj3" fmla="val 16667"/>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Times New Roman" pitchFamily="18" charset="0"/>
                <a:cs typeface="Times New Roman" pitchFamily="18" charset="0"/>
              </a:rPr>
              <a:t>Отсутствует режим работы магазина</a:t>
            </a:r>
            <a:endParaRPr lang="ru-RU" dirty="0">
              <a:solidFill>
                <a:srgbClr val="FF0000"/>
              </a:solidFill>
              <a:latin typeface="Times New Roman" pitchFamily="18" charset="0"/>
              <a:cs typeface="Times New Roman" pitchFamily="18" charset="0"/>
            </a:endParaRPr>
          </a:p>
        </p:txBody>
      </p:sp>
      <p:sp>
        <p:nvSpPr>
          <p:cNvPr id="5" name="Скругленная прямоугольная выноска 4"/>
          <p:cNvSpPr/>
          <p:nvPr/>
        </p:nvSpPr>
        <p:spPr>
          <a:xfrm>
            <a:off x="6019800" y="4419600"/>
            <a:ext cx="2971800" cy="1447800"/>
          </a:xfrm>
          <a:prstGeom prst="wedgeRoundRectCallout">
            <a:avLst>
              <a:gd name="adj1" fmla="val -27989"/>
              <a:gd name="adj2" fmla="val 74985"/>
              <a:gd name="adj3" fmla="val 16667"/>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Times New Roman" pitchFamily="18" charset="0"/>
                <a:cs typeface="Times New Roman" pitchFamily="18" charset="0"/>
              </a:rPr>
              <a:t>Нет информации о государственном органе, осуществившем государственную регистрацию</a:t>
            </a:r>
            <a:endParaRPr lang="ru-RU" dirty="0">
              <a:solidFill>
                <a:srgbClr val="FF0000"/>
              </a:solidFill>
              <a:latin typeface="Times New Roman" pitchFamily="18" charset="0"/>
              <a:cs typeface="Times New Roman" pitchFamily="18" charset="0"/>
            </a:endParaRPr>
          </a:p>
        </p:txBody>
      </p:sp>
      <p:sp>
        <p:nvSpPr>
          <p:cNvPr id="6" name="Скругленный прямоугольник 5"/>
          <p:cNvSpPr/>
          <p:nvPr/>
        </p:nvSpPr>
        <p:spPr>
          <a:xfrm>
            <a:off x="838200" y="914400"/>
            <a:ext cx="2133600" cy="304800"/>
          </a:xfrm>
          <a:prstGeom prst="roundRect">
            <a:avLst/>
          </a:prstGeom>
          <a:solidFill>
            <a:schemeClr val="bg1">
              <a:alpha val="9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838200" y="1295400"/>
            <a:ext cx="914400" cy="152400"/>
          </a:xfrm>
          <a:prstGeom prst="roundRect">
            <a:avLst/>
          </a:prstGeom>
          <a:solidFill>
            <a:schemeClr val="bg1">
              <a:alpha val="92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705600" y="990600"/>
            <a:ext cx="381000" cy="152400"/>
          </a:xfrm>
          <a:prstGeom prst="rect">
            <a:avLst/>
          </a:prstGeom>
          <a:solidFill>
            <a:schemeClr val="bg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743200" y="4191000"/>
            <a:ext cx="457200" cy="76200"/>
          </a:xfrm>
          <a:prstGeom prst="rect">
            <a:avLst/>
          </a:prstGeom>
          <a:solidFill>
            <a:schemeClr val="bg1">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239000" y="4191000"/>
            <a:ext cx="457200" cy="76200"/>
          </a:xfrm>
          <a:prstGeom prst="rect">
            <a:avLst/>
          </a:prstGeom>
          <a:solidFill>
            <a:schemeClr val="bg1">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86000" y="3105835"/>
            <a:ext cx="4572000" cy="646331"/>
          </a:xfrm>
          <a:prstGeom prst="rect">
            <a:avLst/>
          </a:prstGeom>
        </p:spPr>
        <p:txBody>
          <a:bodyPr>
            <a:spAutoFit/>
          </a:bodyPr>
          <a:lstStyle/>
          <a:p>
            <a:r>
              <a:rPr lang="en-US" dirty="0" smtClean="0"/>
              <a:t>http://www.belta.by/ru/conference/i_422.html</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Рисунок 1"/>
          <p:cNvPicPr>
            <a:picLocks noChangeAspect="1" noChangeArrowheads="1"/>
          </p:cNvPicPr>
          <p:nvPr/>
        </p:nvPicPr>
        <p:blipFill>
          <a:blip r:embed="rId2" cstate="print"/>
          <a:srcRect t="8054"/>
          <a:stretch>
            <a:fillRect/>
          </a:stretch>
        </p:blipFill>
        <p:spPr bwMode="auto">
          <a:xfrm>
            <a:off x="304800" y="609600"/>
            <a:ext cx="8382000" cy="4349521"/>
          </a:xfrm>
          <a:prstGeom prst="rect">
            <a:avLst/>
          </a:prstGeom>
          <a:noFill/>
          <a:ln w="9525">
            <a:noFill/>
            <a:miter lim="800000"/>
            <a:headEnd/>
            <a:tailEnd/>
          </a:ln>
        </p:spPr>
      </p:pic>
      <p:sp>
        <p:nvSpPr>
          <p:cNvPr id="3" name="Скругленная прямоугольная выноска 2"/>
          <p:cNvSpPr/>
          <p:nvPr/>
        </p:nvSpPr>
        <p:spPr>
          <a:xfrm>
            <a:off x="6400800" y="685800"/>
            <a:ext cx="2133600" cy="1295400"/>
          </a:xfrm>
          <a:prstGeom prst="wedgeRoundRectCallout">
            <a:avLst>
              <a:gd name="adj1" fmla="val -36282"/>
              <a:gd name="adj2" fmla="val 83841"/>
              <a:gd name="adj3" fmla="val 16667"/>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FF0000"/>
                </a:solidFill>
                <a:latin typeface="Times New Roman" pitchFamily="18" charset="0"/>
                <a:cs typeface="Times New Roman" pitchFamily="18" charset="0"/>
              </a:rPr>
              <a:t>Отсутствует информация о регистрации </a:t>
            </a:r>
            <a:r>
              <a:rPr lang="ru-RU" sz="1600" dirty="0" err="1" smtClean="0">
                <a:solidFill>
                  <a:srgbClr val="FF0000"/>
                </a:solidFill>
                <a:latin typeface="Times New Roman" pitchFamily="18" charset="0"/>
                <a:cs typeface="Times New Roman" pitchFamily="18" charset="0"/>
              </a:rPr>
              <a:t>интернет-магазина</a:t>
            </a:r>
            <a:r>
              <a:rPr lang="ru-RU" sz="1600" dirty="0" smtClean="0">
                <a:solidFill>
                  <a:srgbClr val="FF0000"/>
                </a:solidFill>
                <a:latin typeface="Times New Roman" pitchFamily="18" charset="0"/>
                <a:cs typeface="Times New Roman" pitchFamily="18" charset="0"/>
              </a:rPr>
              <a:t> в Торговом реестра</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4" name="Скругленный прямоугольник 3"/>
          <p:cNvSpPr/>
          <p:nvPr/>
        </p:nvSpPr>
        <p:spPr>
          <a:xfrm>
            <a:off x="838200" y="762000"/>
            <a:ext cx="1143000" cy="152400"/>
          </a:xfrm>
          <a:prstGeom prst="roundRect">
            <a:avLst/>
          </a:prstGeom>
          <a:solidFill>
            <a:schemeClr val="bg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438400" y="1371600"/>
            <a:ext cx="990600" cy="304800"/>
          </a:xfrm>
          <a:prstGeom prst="roundRect">
            <a:avLst/>
          </a:prstGeom>
          <a:solidFill>
            <a:schemeClr val="bg1">
              <a:alpha val="92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200400" y="762000"/>
            <a:ext cx="3200400" cy="152400"/>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4754" name="Picture 2"/>
          <p:cNvPicPr>
            <a:picLocks noGrp="1" noChangeAspect="1" noChangeArrowheads="1"/>
          </p:cNvPicPr>
          <p:nvPr>
            <p:ph idx="1"/>
          </p:nvPr>
        </p:nvPicPr>
        <p:blipFill>
          <a:blip r:embed="rId2" cstate="print"/>
          <a:srcRect l="18464" t="7656" r="31512" b="-2816"/>
          <a:stretch>
            <a:fillRect/>
          </a:stretch>
        </p:blipFill>
        <p:spPr bwMode="auto">
          <a:xfrm>
            <a:off x="762000" y="609600"/>
            <a:ext cx="7848600" cy="6172200"/>
          </a:xfrm>
          <a:prstGeom prst="rect">
            <a:avLst/>
          </a:prstGeom>
          <a:noFill/>
          <a:ln w="9525">
            <a:noFill/>
            <a:miter lim="800000"/>
            <a:headEnd/>
            <a:tailEnd/>
          </a:ln>
        </p:spPr>
      </p:pic>
      <p:sp>
        <p:nvSpPr>
          <p:cNvPr id="5" name="Скругленная прямоугольная выноска 4"/>
          <p:cNvSpPr/>
          <p:nvPr/>
        </p:nvSpPr>
        <p:spPr>
          <a:xfrm>
            <a:off x="5943600" y="3429000"/>
            <a:ext cx="2819400" cy="2286000"/>
          </a:xfrm>
          <a:prstGeom prst="wedgeRoundRectCallout">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Times New Roman" pitchFamily="18" charset="0"/>
                <a:cs typeface="Times New Roman" pitchFamily="18" charset="0"/>
              </a:rPr>
              <a:t>Не указан адрес местонахождения производителя, наименование и адрес местонахождения импортера</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p:cNvPicPr>
            <a:picLocks noChangeAspect="1" noChangeArrowheads="1"/>
          </p:cNvPicPr>
          <p:nvPr/>
        </p:nvPicPr>
        <p:blipFill>
          <a:blip r:embed="rId2" cstate="print"/>
          <a:srcRect/>
          <a:stretch>
            <a:fillRect/>
          </a:stretch>
        </p:blipFill>
        <p:spPr bwMode="auto">
          <a:xfrm>
            <a:off x="228600" y="685800"/>
            <a:ext cx="8570913" cy="5876925"/>
          </a:xfrm>
          <a:prstGeom prst="rect">
            <a:avLst/>
          </a:prstGeom>
          <a:noFill/>
          <a:ln w="25400">
            <a:solidFill>
              <a:srgbClr val="0000FF"/>
            </a:solidFill>
            <a:miter lim="800000"/>
            <a:headEnd/>
            <a:tailEnd/>
          </a:ln>
        </p:spPr>
      </p:pic>
      <p:sp>
        <p:nvSpPr>
          <p:cNvPr id="4" name="Скругленная прямоугольная выноска 3"/>
          <p:cNvSpPr/>
          <p:nvPr/>
        </p:nvSpPr>
        <p:spPr>
          <a:xfrm>
            <a:off x="6400800" y="1295400"/>
            <a:ext cx="2590800" cy="2286000"/>
          </a:xfrm>
          <a:prstGeom prst="wedgeRoundRectCallout">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C0000"/>
                </a:solidFill>
                <a:latin typeface="Times New Roman" pitchFamily="18" charset="0"/>
                <a:cs typeface="Times New Roman" pitchFamily="18" charset="0"/>
              </a:rPr>
              <a:t>Отсутствует информация о наименовании изготовителя товара и месте его нахождения, месте нахождения продавца и режиме его работы, цена товара указана в долларах </a:t>
            </a:r>
            <a:endParaRPr lang="ru-RU" sz="1600" dirty="0">
              <a:latin typeface="Times New Roman" pitchFamily="18" charset="0"/>
              <a:cs typeface="Times New Roman" pitchFamily="18" charset="0"/>
            </a:endParaRPr>
          </a:p>
        </p:txBody>
      </p:sp>
      <p:sp>
        <p:nvSpPr>
          <p:cNvPr id="5" name="Скругленный прямоугольник 4"/>
          <p:cNvSpPr/>
          <p:nvPr/>
        </p:nvSpPr>
        <p:spPr>
          <a:xfrm>
            <a:off x="381000" y="1295400"/>
            <a:ext cx="1447800" cy="533400"/>
          </a:xfrm>
          <a:prstGeom prst="roundRect">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219200" y="2362200"/>
            <a:ext cx="1066800" cy="304800"/>
          </a:xfrm>
          <a:prstGeom prst="roundRect">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371600" y="2971800"/>
            <a:ext cx="1600200" cy="1143000"/>
          </a:xfrm>
          <a:prstGeom prst="roundRect">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286000" y="2362200"/>
            <a:ext cx="685800" cy="304800"/>
          </a:xfrm>
          <a:prstGeom prst="ellipse">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0963" y="685800"/>
            <a:ext cx="7793037" cy="914400"/>
          </a:xfrm>
        </p:spPr>
        <p:txBody>
          <a:bodyPr/>
          <a:lstStyle/>
          <a:p>
            <a:pPr algn="just"/>
            <a:r>
              <a:rPr lang="ru-RU" sz="3000" b="1" dirty="0" smtClean="0">
                <a:solidFill>
                  <a:srgbClr val="C00000"/>
                </a:solidFill>
                <a:latin typeface="Times New Roman" pitchFamily="18" charset="0"/>
                <a:cs typeface="Times New Roman" pitchFamily="18" charset="0"/>
              </a:rPr>
              <a:t>Также встречаются нарушения, выраженные в </a:t>
            </a:r>
            <a:r>
              <a:rPr lang="ru-RU" sz="3000" b="1" dirty="0" smtClean="0">
                <a:solidFill>
                  <a:srgbClr val="CC0000"/>
                </a:solidFill>
                <a:latin typeface="Times New Roman" pitchFamily="18" charset="0"/>
                <a:cs typeface="Times New Roman" pitchFamily="18" charset="0"/>
              </a:rPr>
              <a:t>отсутствие информации о</a:t>
            </a:r>
            <a:r>
              <a:rPr lang="ru-RU" sz="3000" dirty="0" smtClean="0">
                <a:solidFill>
                  <a:srgbClr val="CC0000"/>
                </a:solidFill>
                <a:latin typeface="Times New Roman" pitchFamily="18" charset="0"/>
                <a:cs typeface="Times New Roman" pitchFamily="18" charset="0"/>
              </a:rPr>
              <a:t>: </a:t>
            </a:r>
            <a:r>
              <a:rPr lang="ru-RU" sz="4000" dirty="0" smtClean="0">
                <a:solidFill>
                  <a:srgbClr val="CC0000"/>
                </a:solidFill>
              </a:rPr>
              <a:t/>
            </a:r>
            <a:br>
              <a:rPr lang="ru-RU" sz="4000" dirty="0" smtClean="0">
                <a:solidFill>
                  <a:srgbClr val="CC0000"/>
                </a:solidFill>
              </a:rPr>
            </a:b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сроке доставки товара;</a:t>
            </a:r>
          </a:p>
          <a:p>
            <a:r>
              <a:rPr lang="ru-RU" dirty="0" smtClean="0">
                <a:latin typeface="Times New Roman" pitchFamily="18" charset="0"/>
                <a:cs typeface="Times New Roman" pitchFamily="18" charset="0"/>
              </a:rPr>
              <a:t> цене и условиях его оплаты;</a:t>
            </a:r>
          </a:p>
          <a:p>
            <a:r>
              <a:rPr lang="ru-RU" dirty="0" smtClean="0">
                <a:latin typeface="Times New Roman" pitchFamily="18" charset="0"/>
                <a:cs typeface="Times New Roman" pitchFamily="18" charset="0"/>
              </a:rPr>
              <a:t> организации, уполномоченной на устранение недостатков;</a:t>
            </a:r>
          </a:p>
          <a:p>
            <a:r>
              <a:rPr lang="ru-RU" dirty="0" smtClean="0">
                <a:latin typeface="Times New Roman" pitchFamily="18" charset="0"/>
                <a:cs typeface="Times New Roman" pitchFamily="18" charset="0"/>
              </a:rPr>
              <a:t> наименовании органа, осуществившего государственную регистрацию индивидуального предпринимателя;</a:t>
            </a:r>
          </a:p>
          <a:p>
            <a:r>
              <a:rPr lang="ru-RU" dirty="0" smtClean="0">
                <a:latin typeface="Times New Roman" pitchFamily="18" charset="0"/>
                <a:cs typeface="Times New Roman" pitchFamily="18" charset="0"/>
              </a:rPr>
              <a:t>отсутствует образец документа, подтверждающего факт оплаты товара.</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28600" y="609600"/>
            <a:ext cx="9067800" cy="5257800"/>
          </a:xfrm>
        </p:spPr>
        <p:txBody>
          <a:bodyPr/>
          <a:lstStyle/>
          <a:p>
            <a:pPr algn="ctr" eaLnBrk="1" hangingPunct="1"/>
            <a:r>
              <a:rPr lang="ru-RU" sz="4000" b="1" dirty="0" smtClean="0">
                <a:solidFill>
                  <a:srgbClr val="CC0000"/>
                </a:solidFill>
                <a:latin typeface="Times New Roman" pitchFamily="18" charset="0"/>
                <a:cs typeface="Times New Roman" pitchFamily="18" charset="0"/>
              </a:rPr>
              <a:t>Наиболее часто встречающиеся нарушения</a:t>
            </a:r>
            <a:br>
              <a:rPr lang="ru-RU" sz="4000" b="1" dirty="0" smtClean="0">
                <a:solidFill>
                  <a:srgbClr val="CC0000"/>
                </a:solidFill>
                <a:latin typeface="Times New Roman" pitchFamily="18" charset="0"/>
                <a:cs typeface="Times New Roman" pitchFamily="18" charset="0"/>
              </a:rPr>
            </a:br>
            <a:r>
              <a:rPr lang="ru-RU" sz="4000" b="1" dirty="0" smtClean="0">
                <a:solidFill>
                  <a:srgbClr val="CC0000"/>
                </a:solidFill>
                <a:latin typeface="Times New Roman" pitchFamily="18" charset="0"/>
                <a:cs typeface="Times New Roman" pitchFamily="18" charset="0"/>
              </a:rPr>
              <a:t/>
            </a:r>
            <a:br>
              <a:rPr lang="ru-RU" sz="4000" b="1" dirty="0" smtClean="0">
                <a:solidFill>
                  <a:srgbClr val="CC0000"/>
                </a:solidFill>
                <a:latin typeface="Times New Roman" pitchFamily="18" charset="0"/>
                <a:cs typeface="Times New Roman" pitchFamily="18" charset="0"/>
              </a:rPr>
            </a:br>
            <a:r>
              <a:rPr lang="ru-RU" sz="4000" b="1" dirty="0" smtClean="0">
                <a:solidFill>
                  <a:srgbClr val="CC0000"/>
                </a:solidFill>
                <a:latin typeface="Times New Roman" pitchFamily="18" charset="0"/>
                <a:cs typeface="Times New Roman" pitchFamily="18" charset="0"/>
              </a:rPr>
              <a:t> </a:t>
            </a:r>
            <a:br>
              <a:rPr lang="ru-RU" sz="4000" b="1" dirty="0" smtClean="0">
                <a:solidFill>
                  <a:srgbClr val="CC0000"/>
                </a:solidFill>
                <a:latin typeface="Times New Roman" pitchFamily="18" charset="0"/>
                <a:cs typeface="Times New Roman" pitchFamily="18" charset="0"/>
              </a:rPr>
            </a:br>
            <a:r>
              <a:rPr lang="ru-RU" sz="4000" b="1" u="sng" dirty="0" smtClean="0">
                <a:solidFill>
                  <a:srgbClr val="CC0000"/>
                </a:solidFill>
                <a:latin typeface="Times New Roman" pitchFamily="18" charset="0"/>
                <a:cs typeface="Times New Roman" pitchFamily="18" charset="0"/>
              </a:rPr>
              <a:t>Закона Республики Беларусь </a:t>
            </a:r>
            <a:br>
              <a:rPr lang="ru-RU" sz="4000" b="1" u="sng" dirty="0" smtClean="0">
                <a:solidFill>
                  <a:srgbClr val="CC0000"/>
                </a:solidFill>
                <a:latin typeface="Times New Roman" pitchFamily="18" charset="0"/>
                <a:cs typeface="Times New Roman" pitchFamily="18" charset="0"/>
              </a:rPr>
            </a:br>
            <a:r>
              <a:rPr lang="ru-RU" sz="4000" b="1" u="sng" dirty="0" smtClean="0">
                <a:solidFill>
                  <a:srgbClr val="CC0000"/>
                </a:solidFill>
                <a:latin typeface="Times New Roman" pitchFamily="18" charset="0"/>
                <a:cs typeface="Times New Roman" pitchFamily="18" charset="0"/>
              </a:rPr>
              <a:t>«О рекламе» </a:t>
            </a:r>
            <a:r>
              <a:rPr lang="ru-RU" sz="4000" b="1" u="sng" dirty="0" smtClean="0">
                <a:solidFill>
                  <a:srgbClr val="CC0000"/>
                </a:solidFill>
              </a:rPr>
              <a:t/>
            </a:r>
            <a:br>
              <a:rPr lang="ru-RU" sz="4000" b="1" u="sng" dirty="0" smtClean="0">
                <a:solidFill>
                  <a:srgbClr val="CC0000"/>
                </a:solidFill>
              </a:rPr>
            </a:br>
            <a:endParaRPr lang="ru-RU" sz="4000" b="1" u="sng" dirty="0" smtClean="0">
              <a:solidFill>
                <a:srgbClr val="CC0000"/>
              </a:solidFill>
            </a:endParaRPr>
          </a:p>
        </p:txBody>
      </p:sp>
      <p:sp>
        <p:nvSpPr>
          <p:cNvPr id="32771" name="Rectangle 5"/>
          <p:cNvSpPr>
            <a:spLocks noGrp="1" noChangeArrowheads="1"/>
          </p:cNvSpPr>
          <p:nvPr>
            <p:ph type="subTitle" idx="1"/>
          </p:nvPr>
        </p:nvSpPr>
        <p:spPr>
          <a:xfrm flipV="1">
            <a:off x="8153400" y="1905000"/>
            <a:ext cx="76200" cy="76200"/>
          </a:xfrm>
        </p:spPr>
        <p:txBody>
          <a:bodyPr/>
          <a:lstStyle/>
          <a:p>
            <a:pPr eaLnBrk="1" hangingPunct="1">
              <a:lnSpc>
                <a:spcPct val="80000"/>
              </a:lnSpc>
            </a:pPr>
            <a:endParaRPr lang="be-BY" sz="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just" eaLnBrk="1" hangingPunct="1"/>
            <a:r>
              <a:rPr lang="ru-RU" sz="2400" b="1" dirty="0"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 </a:t>
            </a:r>
            <a:r>
              <a:rPr lang="ru-RU" sz="2200" b="1" dirty="0" smtClean="0">
                <a:solidFill>
                  <a:srgbClr val="CC0000"/>
                </a:solidFill>
                <a:latin typeface="Times New Roman" pitchFamily="18" charset="0"/>
                <a:cs typeface="Times New Roman" pitchFamily="18" charset="0"/>
              </a:rPr>
              <a:t/>
            </a:r>
            <a:br>
              <a:rPr lang="ru-RU" sz="2200" b="1" dirty="0" smtClean="0">
                <a:solidFill>
                  <a:srgbClr val="CC0000"/>
                </a:solidFill>
                <a:latin typeface="Times New Roman" pitchFamily="18" charset="0"/>
                <a:cs typeface="Times New Roman" pitchFamily="18" charset="0"/>
              </a:rPr>
            </a:br>
            <a:r>
              <a:rPr lang="ru-RU" sz="2200" b="1" dirty="0" smtClean="0">
                <a:solidFill>
                  <a:srgbClr val="0070C0"/>
                </a:solidFill>
                <a:latin typeface="Times New Roman" pitchFamily="18" charset="0"/>
                <a:cs typeface="Times New Roman" pitchFamily="18" charset="0"/>
              </a:rPr>
              <a:t>(пункт 1 статьи 26 Закона «О рекламе»)</a:t>
            </a:r>
          </a:p>
        </p:txBody>
      </p:sp>
      <p:pic>
        <p:nvPicPr>
          <p:cNvPr id="44034" name="Picture 2"/>
          <p:cNvPicPr>
            <a:picLocks noChangeAspect="1" noChangeArrowheads="1"/>
          </p:cNvPicPr>
          <p:nvPr/>
        </p:nvPicPr>
        <p:blipFill>
          <a:blip r:embed="rId2" cstate="print"/>
          <a:srcRect/>
          <a:stretch>
            <a:fillRect/>
          </a:stretch>
        </p:blipFill>
        <p:spPr bwMode="auto">
          <a:xfrm>
            <a:off x="838200" y="1905000"/>
            <a:ext cx="7532316" cy="4685630"/>
          </a:xfrm>
          <a:prstGeom prst="rect">
            <a:avLst/>
          </a:prstGeom>
          <a:noFill/>
          <a:ln w="9525">
            <a:noFill/>
            <a:miter lim="800000"/>
            <a:headEnd/>
            <a:tailEnd/>
          </a:ln>
          <a:effectLst/>
        </p:spPr>
      </p:pic>
      <p:sp>
        <p:nvSpPr>
          <p:cNvPr id="6" name="Овал 5"/>
          <p:cNvSpPr/>
          <p:nvPr/>
        </p:nvSpPr>
        <p:spPr>
          <a:xfrm>
            <a:off x="6477000" y="54864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143000" y="2971800"/>
            <a:ext cx="1066800" cy="1295400"/>
          </a:xfrm>
          <a:prstGeom prst="roundRect">
            <a:avLst/>
          </a:prstGeom>
          <a:solidFill>
            <a:schemeClr val="bg1">
              <a:alpha val="94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219200" y="2057400"/>
            <a:ext cx="1143000" cy="838200"/>
          </a:xfrm>
          <a:prstGeom prst="roundRect">
            <a:avLst/>
          </a:prstGeom>
          <a:solidFill>
            <a:schemeClr val="bg1">
              <a:alpha val="96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1196</TotalTime>
  <Words>1424</Words>
  <Application>Microsoft Office PowerPoint</Application>
  <PresentationFormat>Экран (4:3)</PresentationFormat>
  <Paragraphs>110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Палитра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Также встречаются нарушения, выраженные в отсутствие информации о:  </vt:lpstr>
      <vt:lpstr>Наиболее часто встречающиеся нарушения    Закона Республики Беларусь  «О рекламе»  </vt:lpstr>
      <vt:lpstr>Использование слов, создающих впечатление о преимуществе товаров перед товарами других продавцов  (пункт 1 статьи 26 Закона «О рекламе»)</vt:lpstr>
      <vt:lpstr> Использование слов, создающих впечатление о преимуществе товаров перед товарами других продавцов по цене  (абзац 9 пункта 1 статьи 26 Закона «О рекламе»)</vt:lpstr>
      <vt:lpstr> Использование слов, создающих впечатление о преимуществе товаров перед товарами других продавцов:  (абзац  9 пункта 1 статьи 26 Закона «О рекламе») </vt:lpstr>
      <vt:lpstr>Сравнение положения организации с положением других организаций (абзаца 7 пункта 2 статьи 26 Закона «О рекламе») </vt:lpstr>
      <vt:lpstr>Сравнение положения организации с положением других организаций (абзац 7 пункта 2 статьи 26 Закона «О рекламе»)</vt:lpstr>
      <vt:lpstr>      Использование слов, создающие впечатление о преимуществе товаров перед товарами других продавцов  (абзац 9 пункта 1 статьи 26 Закона «О рекламе»)</vt:lpstr>
      <vt:lpstr>Использование слов, создающих впечатление о преимуществе товаров перед товарами других продавцов (абзац  9 пункта 1 статьи 26 Закона «О рекламе»)</vt:lpstr>
      <vt:lpstr> Нарушение Указа Президента Республики Беларусь «О проведении рекламных игр в Республике  Беларусь»   (проведение рекламных игр без государственной регистрации)</vt:lpstr>
      <vt:lpstr>Нарушение Указа Президента Республики Беларусь «О проведении рекламных игр в Республике Беларусь»   (проведение рекламных игр без государственной регистрации)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ka@is</dc:creator>
  <cp:lastModifiedBy>Пользователь</cp:lastModifiedBy>
  <cp:revision>133</cp:revision>
  <cp:lastPrinted>1601-01-01T00:00:00Z</cp:lastPrinted>
  <dcterms:created xsi:type="dcterms:W3CDTF">1601-01-01T00:00:00Z</dcterms:created>
  <dcterms:modified xsi:type="dcterms:W3CDTF">2017-02-20T17:30:50Z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